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5"/>
  </p:notesMasterIdLst>
  <p:sldIdLst>
    <p:sldId id="263" r:id="rId5"/>
    <p:sldId id="266" r:id="rId6"/>
    <p:sldId id="265" r:id="rId7"/>
    <p:sldId id="271" r:id="rId8"/>
    <p:sldId id="277" r:id="rId9"/>
    <p:sldId id="278" r:id="rId10"/>
    <p:sldId id="279" r:id="rId11"/>
    <p:sldId id="280" r:id="rId12"/>
    <p:sldId id="281"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2" autoAdjust="0"/>
    <p:restoredTop sz="94660" autoAdjust="0"/>
  </p:normalViewPr>
  <p:slideViewPr>
    <p:cSldViewPr snapToGrid="0">
      <p:cViewPr varScale="1">
        <p:scale>
          <a:sx n="73" d="100"/>
          <a:sy n="73" d="100"/>
        </p:scale>
        <p:origin x="72" y="72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57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4/16/2021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442AB9-C8CA-420F-B42A-18C2D699071B}" type="datetime1">
              <a:rPr lang="en-US" smtClean="0"/>
              <a:t>4/16/2021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2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7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15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8071AC1-DFE2-4CEB-A839-7F430962ACC4}" type="datetime1">
              <a:rPr lang="en-US" smtClean="0"/>
              <a:t>4/16/2021</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57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58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4/16/2021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06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07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4/16/2021</a:t>
            </a:fld>
            <a:endParaRPr lang="en-US" dirty="0"/>
          </a:p>
        </p:txBody>
      </p:sp>
      <p:sp>
        <p:nvSpPr>
          <p:cNvPr id="4" name="Footer Placeholder 3"/>
          <p:cNvSpPr>
            <a:spLocks noGrp="1"/>
          </p:cNvSpPr>
          <p:nvPr>
            <p:ph type="ftr" sz="quarter" idx="11"/>
          </p:nvPr>
        </p:nvSpPr>
        <p:spPr/>
        <p:txBody>
          <a:bodyPr/>
          <a:lstStyle/>
          <a:p>
            <a:r>
              <a:rPr lang="en-US" dirty="0"/>
              <a:t>Phoneme Detector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21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Thin">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7632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6">
            <a:extLst>
              <a:ext uri="{FF2B5EF4-FFF2-40B4-BE49-F238E27FC236}">
                <a16:creationId xmlns:a16="http://schemas.microsoft.com/office/drawing/2014/main" id="{16301258-1807-4224-B49B-2049E5181459}"/>
              </a:ext>
            </a:extLst>
          </p:cNvPr>
          <p:cNvSpPr>
            <a:spLocks noGrp="1"/>
          </p:cNvSpPr>
          <p:nvPr>
            <p:ph type="dt" sz="half" idx="10"/>
          </p:nvPr>
        </p:nvSpPr>
        <p:spPr/>
        <p:txBody>
          <a:bodyPr/>
          <a:lstStyle/>
          <a:p>
            <a:fld id="{EDBAC8D9-C124-4B74-9CB9-474FDD0AD4C5}" type="datetime1">
              <a:rPr lang="en-US" smtClean="0"/>
              <a:t>4/16/2021</a:t>
            </a:fld>
            <a:endParaRPr lang="en-US" dirty="0"/>
          </a:p>
        </p:txBody>
      </p:sp>
      <p:sp>
        <p:nvSpPr>
          <p:cNvPr id="8" name="Footer Placeholder 7">
            <a:extLst>
              <a:ext uri="{FF2B5EF4-FFF2-40B4-BE49-F238E27FC236}">
                <a16:creationId xmlns:a16="http://schemas.microsoft.com/office/drawing/2014/main" id="{80AD4C97-8CE8-4B90-A8FB-AA6C81BB4D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2E1B2A-B8B1-4648-9897-FA09407B63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76C5F67F-346E-4879-8C7D-2C88D871D36D}"/>
              </a:ext>
            </a:extLst>
          </p:cNvPr>
          <p:cNvSpPr>
            <a:spLocks noGrp="1"/>
          </p:cNvSpPr>
          <p:nvPr>
            <p:ph type="title"/>
          </p:nvPr>
        </p:nvSpPr>
        <p:spPr>
          <a:xfrm>
            <a:off x="581192" y="687475"/>
            <a:ext cx="7989752" cy="563356"/>
          </a:xfrm>
        </p:spPr>
        <p:txBody>
          <a:bodyPr/>
          <a:lstStyle/>
          <a:p>
            <a:r>
              <a:rPr lang="en-US"/>
              <a:t>Click to edit Master title style</a:t>
            </a:r>
          </a:p>
        </p:txBody>
      </p:sp>
    </p:spTree>
    <p:extLst>
      <p:ext uri="{BB962C8B-B14F-4D97-AF65-F5344CB8AC3E}">
        <p14:creationId xmlns:p14="http://schemas.microsoft.com/office/powerpoint/2010/main" val="425056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12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4/16/2021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12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4/16/2021</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160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spaceengineer1/alexonly-greyscale" TargetMode="External"/><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 Id="rId6" Type="http://schemas.openxmlformats.org/officeDocument/2006/relationships/hyperlink" Target="https://medium.com/@jeff.daniel77/accessing-the-kaggle-com-api-with-jupyter-notebook-on-windows-d6f330bc6953" TargetMode="External"/><Relationship Id="rId5" Type="http://schemas.openxmlformats.org/officeDocument/2006/relationships/hyperlink" Target="https://github.com/richardhemphill/SuperResolution" TargetMode="External"/><Relationship Id="rId4" Type="http://schemas.openxmlformats.org/officeDocument/2006/relationships/hyperlink" Target="https://keras.io/examples/vision/super_resolution_sub_pix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gregorygundersen.com/blog/2017/02/24/cn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 digital representations with numbers and lines">
            <a:extLst>
              <a:ext uri="{FF2B5EF4-FFF2-40B4-BE49-F238E27FC236}">
                <a16:creationId xmlns:a16="http://schemas.microsoft.com/office/drawing/2014/main" id="{F6DA4AFB-3A8D-4497-B3C6-E848859466F4}"/>
              </a:ext>
            </a:extLst>
          </p:cNvPr>
          <p:cNvPicPr>
            <a:picLocks noChangeAspect="1"/>
          </p:cNvPicPr>
          <p:nvPr/>
        </p:nvPicPr>
        <p:blipFill rotWithShape="1">
          <a:blip r:embed="rId2"/>
          <a:srcRect l="10509"/>
          <a:stretch/>
        </p:blipFill>
        <p:spPr>
          <a:xfrm>
            <a:off x="437745" y="651752"/>
            <a:ext cx="5457958" cy="5738813"/>
          </a:xfrm>
          <a:prstGeom prst="rect">
            <a:avLst/>
          </a:prstGeom>
        </p:spPr>
      </p:pic>
      <p:sp>
        <p:nvSpPr>
          <p:cNvPr id="5" name="Rectangle 4">
            <a:extLst>
              <a:ext uri="{FF2B5EF4-FFF2-40B4-BE49-F238E27FC236}">
                <a16:creationId xmlns:a16="http://schemas.microsoft.com/office/drawing/2014/main" id="{B052C78A-CC4E-4DCD-97BA-B2001BFCD364}"/>
              </a:ext>
            </a:extLst>
          </p:cNvPr>
          <p:cNvSpPr/>
          <p:nvPr/>
        </p:nvSpPr>
        <p:spPr>
          <a:xfrm>
            <a:off x="5958863" y="651752"/>
            <a:ext cx="2729335" cy="5738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ubtitle 2">
            <a:extLst>
              <a:ext uri="{FF2B5EF4-FFF2-40B4-BE49-F238E27FC236}">
                <a16:creationId xmlns:a16="http://schemas.microsoft.com/office/drawing/2014/main" id="{AE4D67D1-C33F-4331-B7BD-1E2D2935F512}"/>
              </a:ext>
            </a:extLst>
          </p:cNvPr>
          <p:cNvSpPr txBox="1">
            <a:spLocks/>
          </p:cNvSpPr>
          <p:nvPr/>
        </p:nvSpPr>
        <p:spPr>
          <a:xfrm>
            <a:off x="5958862" y="3521158"/>
            <a:ext cx="2729335" cy="286940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rgbClr val="EBEBEB"/>
                </a:solidFill>
              </a:rPr>
              <a:t>Richard Hemphill</a:t>
            </a:r>
          </a:p>
          <a:p>
            <a:r>
              <a:rPr lang="en-US" dirty="0">
                <a:solidFill>
                  <a:srgbClr val="EBEBEB"/>
                </a:solidFill>
              </a:rPr>
              <a:t>ECE5268</a:t>
            </a:r>
          </a:p>
          <a:p>
            <a:r>
              <a:rPr lang="en-US" dirty="0">
                <a:solidFill>
                  <a:srgbClr val="EBEBEB"/>
                </a:solidFill>
              </a:rPr>
              <a:t>Dr. Anagnostopoulos</a:t>
            </a:r>
          </a:p>
          <a:p>
            <a:r>
              <a:rPr lang="en-US" dirty="0">
                <a:solidFill>
                  <a:srgbClr val="EBEBEB"/>
                </a:solidFill>
              </a:rPr>
              <a:t>Individual Class Project Topic</a:t>
            </a:r>
          </a:p>
        </p:txBody>
      </p:sp>
      <p:sp>
        <p:nvSpPr>
          <p:cNvPr id="3" name="Title 1">
            <a:extLst>
              <a:ext uri="{FF2B5EF4-FFF2-40B4-BE49-F238E27FC236}">
                <a16:creationId xmlns:a16="http://schemas.microsoft.com/office/drawing/2014/main" id="{12DA7902-9289-44B9-88AF-0F305EC073DD}"/>
              </a:ext>
            </a:extLst>
          </p:cNvPr>
          <p:cNvSpPr txBox="1">
            <a:spLocks/>
          </p:cNvSpPr>
          <p:nvPr/>
        </p:nvSpPr>
        <p:spPr>
          <a:xfrm>
            <a:off x="5958863" y="651752"/>
            <a:ext cx="2747392" cy="2777248"/>
          </a:xfrm>
          <a:prstGeom prst="rect">
            <a:avLst/>
          </a:prstGeom>
        </p:spPr>
        <p:txBody>
          <a:bodyPr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Super resolution using CNN</a:t>
            </a:r>
          </a:p>
        </p:txBody>
      </p:sp>
    </p:spTree>
    <p:extLst>
      <p:ext uri="{BB962C8B-B14F-4D97-AF65-F5344CB8AC3E}">
        <p14:creationId xmlns:p14="http://schemas.microsoft.com/office/powerpoint/2010/main" val="81924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References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10</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 Dong, C. C. Loy, K. He and X. Tang, "</a:t>
            </a:r>
            <a:r>
              <a:rPr lang="en-US" sz="2000" dirty="0">
                <a:latin typeface="Arial" panose="020B0604020202020204" pitchFamily="34" charset="0"/>
                <a:cs typeface="Arial" panose="020B0604020202020204" pitchFamily="34" charset="0"/>
                <a:hlinkClick r:id="rId2"/>
              </a:rPr>
              <a:t>Image Super-Resolution Using Deep Convolutional Networks</a:t>
            </a:r>
            <a:r>
              <a:rPr lang="en-US" sz="2000" dirty="0">
                <a:latin typeface="Arial" panose="020B0604020202020204" pitchFamily="34" charset="0"/>
                <a:cs typeface="Arial" panose="020B0604020202020204" pitchFamily="34" charset="0"/>
              </a:rPr>
              <a:t>," in IEEE Transactions on Pattern Analysis and Machine Intelligence, vol. 38, no. 2, pp. 295-307, 1 Feb. 2016, </a:t>
            </a:r>
            <a:r>
              <a:rPr lang="en-US" sz="2000" dirty="0" err="1">
                <a:latin typeface="Arial" panose="020B0604020202020204" pitchFamily="34" charset="0"/>
                <a:cs typeface="Arial" panose="020B0604020202020204" pitchFamily="34" charset="0"/>
              </a:rPr>
              <a:t>doi</a:t>
            </a:r>
            <a:r>
              <a:rPr lang="en-US" sz="2000" dirty="0">
                <a:latin typeface="Arial" panose="020B0604020202020204" pitchFamily="34" charset="0"/>
                <a:cs typeface="Arial" panose="020B0604020202020204" pitchFamily="34" charset="0"/>
              </a:rPr>
              <a:t>: 10.1109/TPAMI.2015.2439281.</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Goose, Mr. “</a:t>
            </a:r>
            <a:r>
              <a:rPr lang="en-US" sz="2000" dirty="0" err="1">
                <a:latin typeface="Arial" panose="020B0604020202020204" pitchFamily="34" charset="0"/>
                <a:cs typeface="Arial" panose="020B0604020202020204" pitchFamily="34" charset="0"/>
              </a:rPr>
              <a:t>AlexOnly_Greyscale</a:t>
            </a:r>
            <a:r>
              <a:rPr lang="en-US" sz="2000" dirty="0">
                <a:latin typeface="Arial" panose="020B0604020202020204" pitchFamily="34" charset="0"/>
                <a:cs typeface="Arial" panose="020B0604020202020204" pitchFamily="34" charset="0"/>
              </a:rPr>
              <a:t>,” January 22, 2020. </a:t>
            </a:r>
            <a:r>
              <a:rPr lang="en-US" sz="2000" dirty="0">
                <a:latin typeface="Arial" panose="020B0604020202020204" pitchFamily="34" charset="0"/>
                <a:cs typeface="Arial" panose="020B0604020202020204" pitchFamily="34" charset="0"/>
                <a:hlinkClick r:id="rId3"/>
              </a:rPr>
              <a:t>https://www.kaggle.com/spaceengineer1/alexonly-greyscale</a:t>
            </a:r>
            <a:r>
              <a:rPr lang="en-US" sz="2000" dirty="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Long, </a:t>
            </a:r>
            <a:r>
              <a:rPr lang="en-US" sz="2000" dirty="0" err="1">
                <a:latin typeface="Arial" panose="020B0604020202020204" pitchFamily="34" charset="0"/>
                <a:cs typeface="Arial" panose="020B0604020202020204" pitchFamily="34" charset="0"/>
              </a:rPr>
              <a:t>Xingyu</a:t>
            </a:r>
            <a:r>
              <a:rPr lang="en-US" sz="2000" dirty="0">
                <a:latin typeface="Arial" panose="020B0604020202020204" pitchFamily="34" charset="0"/>
                <a:cs typeface="Arial" panose="020B0604020202020204" pitchFamily="34" charset="0"/>
              </a:rPr>
              <a:t>. “Image Super-Resolution Using an Efficient Sub-Pixel CNN,” 2020. </a:t>
            </a:r>
            <a:r>
              <a:rPr lang="en-US" sz="2000" dirty="0">
                <a:latin typeface="Arial" panose="020B0604020202020204" pitchFamily="34" charset="0"/>
                <a:cs typeface="Arial" panose="020B0604020202020204" pitchFamily="34" charset="0"/>
                <a:hlinkClick r:id="rId4"/>
              </a:rPr>
              <a:t>https://keras.io/examples/vision/super_resolution_sub_pixel/</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effectLst/>
              </a:rPr>
              <a:t>Hemphill, Richard. “</a:t>
            </a:r>
            <a:r>
              <a:rPr lang="en-US" sz="2000" dirty="0" err="1">
                <a:effectLst/>
              </a:rPr>
              <a:t>Richardhemphill</a:t>
            </a:r>
            <a:r>
              <a:rPr lang="en-US" sz="2000" dirty="0">
                <a:effectLst/>
              </a:rPr>
              <a:t>/</a:t>
            </a:r>
            <a:r>
              <a:rPr lang="en-US" sz="2000" dirty="0" err="1">
                <a:effectLst/>
              </a:rPr>
              <a:t>SuperResolution</a:t>
            </a:r>
            <a:r>
              <a:rPr lang="en-US" sz="2000" dirty="0">
                <a:effectLst/>
              </a:rPr>
              <a:t>.” GitHub. Accessed April 11, 2021. </a:t>
            </a:r>
            <a:r>
              <a:rPr lang="en-US" sz="2000" dirty="0">
                <a:effectLst/>
                <a:hlinkClick r:id="rId5"/>
              </a:rPr>
              <a:t>https://github.com/richardhemphill/SuperResolution</a:t>
            </a:r>
            <a:r>
              <a:rPr lang="en-US" sz="2000" dirty="0">
                <a:effectLst/>
              </a:rPr>
              <a:t>. </a:t>
            </a:r>
          </a:p>
          <a:p>
            <a:pPr marL="285750" indent="-285750">
              <a:buFont typeface="Arial" panose="020B0604020202020204" pitchFamily="34" charset="0"/>
              <a:buChar char="•"/>
            </a:pPr>
            <a:r>
              <a:rPr lang="en-US" sz="2000" dirty="0">
                <a:effectLst/>
              </a:rPr>
              <a:t>Daniel, Jeff. Medium. Accessed April 11, 2021. </a:t>
            </a:r>
            <a:r>
              <a:rPr lang="en-US" sz="2000" dirty="0">
                <a:effectLst/>
                <a:hlinkClick r:id="rId6"/>
              </a:rPr>
              <a:t>https://medium.com/@jeff.daniel77/accessing-the-kaggle-com-api-with-jupyter-notebook-on-windows-d6f330bc6953</a:t>
            </a:r>
            <a:r>
              <a:rPr lang="en-US" sz="2000" dirty="0">
                <a:effectLst/>
              </a:rPr>
              <a:t>. </a:t>
            </a:r>
          </a:p>
        </p:txBody>
      </p:sp>
    </p:spTree>
    <p:extLst>
      <p:ext uri="{BB962C8B-B14F-4D97-AF65-F5344CB8AC3E}">
        <p14:creationId xmlns:p14="http://schemas.microsoft.com/office/powerpoint/2010/main" val="20591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Description</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33301"/>
            <a:ext cx="798975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Using small-sized grayscale images, construct a CNN-based architecture that will downscale (magnify) the images by a factor of 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B56360C-8A28-4F03-9C5F-F8FD2D8DADC5}"/>
              </a:ext>
            </a:extLst>
          </p:cNvPr>
          <p:cNvPicPr>
            <a:picLocks noChangeAspect="1"/>
          </p:cNvPicPr>
          <p:nvPr/>
        </p:nvPicPr>
        <p:blipFill>
          <a:blip r:embed="rId2"/>
          <a:stretch>
            <a:fillRect/>
          </a:stretch>
        </p:blipFill>
        <p:spPr>
          <a:xfrm>
            <a:off x="4572000" y="2673756"/>
            <a:ext cx="1828800" cy="1828800"/>
          </a:xfrm>
          <a:prstGeom prst="rect">
            <a:avLst/>
          </a:prstGeom>
        </p:spPr>
      </p:pic>
      <p:pic>
        <p:nvPicPr>
          <p:cNvPr id="15" name="Picture 14">
            <a:extLst>
              <a:ext uri="{FF2B5EF4-FFF2-40B4-BE49-F238E27FC236}">
                <a16:creationId xmlns:a16="http://schemas.microsoft.com/office/drawing/2014/main" id="{AF829230-7465-4BAF-A95A-4FC040493512}"/>
              </a:ext>
            </a:extLst>
          </p:cNvPr>
          <p:cNvPicPr>
            <a:picLocks noChangeAspect="1"/>
          </p:cNvPicPr>
          <p:nvPr/>
        </p:nvPicPr>
        <p:blipFill>
          <a:blip r:embed="rId3"/>
          <a:stretch>
            <a:fillRect/>
          </a:stretch>
        </p:blipFill>
        <p:spPr>
          <a:xfrm>
            <a:off x="4572000" y="4651195"/>
            <a:ext cx="1828800" cy="1828800"/>
          </a:xfrm>
          <a:prstGeom prst="rect">
            <a:avLst/>
          </a:prstGeom>
          <a:ln w="31750">
            <a:solidFill>
              <a:srgbClr val="FF0000"/>
            </a:solidFill>
          </a:ln>
        </p:spPr>
      </p:pic>
      <p:sp>
        <p:nvSpPr>
          <p:cNvPr id="32" name="TextBox 31">
            <a:extLst>
              <a:ext uri="{FF2B5EF4-FFF2-40B4-BE49-F238E27FC236}">
                <a16:creationId xmlns:a16="http://schemas.microsoft.com/office/drawing/2014/main" id="{C0784228-ADBD-4DEB-B108-34165A88EF8A}"/>
              </a:ext>
            </a:extLst>
          </p:cNvPr>
          <p:cNvSpPr txBox="1"/>
          <p:nvPr/>
        </p:nvSpPr>
        <p:spPr>
          <a:xfrm>
            <a:off x="577123" y="2305325"/>
            <a:ext cx="1828800" cy="369332"/>
          </a:xfrm>
          <a:prstGeom prst="rect">
            <a:avLst/>
          </a:prstGeom>
          <a:noFill/>
        </p:spPr>
        <p:txBody>
          <a:bodyPr wrap="square" rtlCol="0">
            <a:spAutoFit/>
          </a:bodyPr>
          <a:lstStyle/>
          <a:p>
            <a:pPr algn="ctr"/>
            <a:r>
              <a:rPr lang="en-US" dirty="0"/>
              <a:t>Original Image</a:t>
            </a:r>
          </a:p>
        </p:txBody>
      </p:sp>
      <p:sp>
        <p:nvSpPr>
          <p:cNvPr id="33" name="TextBox 32">
            <a:extLst>
              <a:ext uri="{FF2B5EF4-FFF2-40B4-BE49-F238E27FC236}">
                <a16:creationId xmlns:a16="http://schemas.microsoft.com/office/drawing/2014/main" id="{CB72F240-6011-4D71-ADFA-B51C40DF6D0B}"/>
              </a:ext>
            </a:extLst>
          </p:cNvPr>
          <p:cNvSpPr txBox="1"/>
          <p:nvPr/>
        </p:nvSpPr>
        <p:spPr>
          <a:xfrm>
            <a:off x="4572000" y="2297698"/>
            <a:ext cx="1828800" cy="369332"/>
          </a:xfrm>
          <a:prstGeom prst="rect">
            <a:avLst/>
          </a:prstGeom>
          <a:noFill/>
        </p:spPr>
        <p:txBody>
          <a:bodyPr wrap="square" rtlCol="0">
            <a:spAutoFit/>
          </a:bodyPr>
          <a:lstStyle/>
          <a:p>
            <a:pPr algn="ctr"/>
            <a:r>
              <a:rPr lang="en-US" dirty="0"/>
              <a:t>Magnified Image</a:t>
            </a:r>
          </a:p>
        </p:txBody>
      </p:sp>
      <p:sp>
        <p:nvSpPr>
          <p:cNvPr id="34" name="TextBox 33">
            <a:extLst>
              <a:ext uri="{FF2B5EF4-FFF2-40B4-BE49-F238E27FC236}">
                <a16:creationId xmlns:a16="http://schemas.microsoft.com/office/drawing/2014/main" id="{2706F5F2-AD3A-40F5-ADEF-142EA102F08E}"/>
              </a:ext>
            </a:extLst>
          </p:cNvPr>
          <p:cNvSpPr txBox="1"/>
          <p:nvPr/>
        </p:nvSpPr>
        <p:spPr>
          <a:xfrm>
            <a:off x="2564969" y="2307217"/>
            <a:ext cx="1828800" cy="369332"/>
          </a:xfrm>
          <a:prstGeom prst="rect">
            <a:avLst/>
          </a:prstGeom>
          <a:noFill/>
        </p:spPr>
        <p:txBody>
          <a:bodyPr wrap="square" rtlCol="0">
            <a:spAutoFit/>
          </a:bodyPr>
          <a:lstStyle/>
          <a:p>
            <a:pPr algn="ctr"/>
            <a:r>
              <a:rPr lang="en-US" dirty="0"/>
              <a:t>Reduced Image</a:t>
            </a:r>
          </a:p>
        </p:txBody>
      </p:sp>
      <p:pic>
        <p:nvPicPr>
          <p:cNvPr id="36" name="Picture 35">
            <a:extLst>
              <a:ext uri="{FF2B5EF4-FFF2-40B4-BE49-F238E27FC236}">
                <a16:creationId xmlns:a16="http://schemas.microsoft.com/office/drawing/2014/main" id="{ED41A670-7587-4353-8DE4-A87009D2596A}"/>
              </a:ext>
            </a:extLst>
          </p:cNvPr>
          <p:cNvPicPr>
            <a:picLocks noChangeAspect="1"/>
          </p:cNvPicPr>
          <p:nvPr/>
        </p:nvPicPr>
        <p:blipFill>
          <a:blip r:embed="rId4"/>
          <a:stretch>
            <a:fillRect/>
          </a:stretch>
        </p:blipFill>
        <p:spPr>
          <a:xfrm>
            <a:off x="566057" y="4646883"/>
            <a:ext cx="1828800" cy="1828800"/>
          </a:xfrm>
          <a:prstGeom prst="rect">
            <a:avLst/>
          </a:prstGeom>
          <a:ln w="31750">
            <a:solidFill>
              <a:srgbClr val="92D050"/>
            </a:solidFill>
          </a:ln>
        </p:spPr>
      </p:pic>
      <p:pic>
        <p:nvPicPr>
          <p:cNvPr id="40" name="Picture 39">
            <a:extLst>
              <a:ext uri="{FF2B5EF4-FFF2-40B4-BE49-F238E27FC236}">
                <a16:creationId xmlns:a16="http://schemas.microsoft.com/office/drawing/2014/main" id="{EDFCD466-967E-4DD5-AD75-042A88876E5A}"/>
              </a:ext>
            </a:extLst>
          </p:cNvPr>
          <p:cNvPicPr>
            <a:picLocks noChangeAspect="1"/>
          </p:cNvPicPr>
          <p:nvPr/>
        </p:nvPicPr>
        <p:blipFill>
          <a:blip r:embed="rId5"/>
          <a:stretch>
            <a:fillRect/>
          </a:stretch>
        </p:blipFill>
        <p:spPr>
          <a:xfrm>
            <a:off x="566057" y="2649293"/>
            <a:ext cx="1828800" cy="1828800"/>
          </a:xfrm>
          <a:prstGeom prst="rect">
            <a:avLst/>
          </a:prstGeom>
        </p:spPr>
      </p:pic>
      <p:pic>
        <p:nvPicPr>
          <p:cNvPr id="42" name="Picture 41">
            <a:extLst>
              <a:ext uri="{FF2B5EF4-FFF2-40B4-BE49-F238E27FC236}">
                <a16:creationId xmlns:a16="http://schemas.microsoft.com/office/drawing/2014/main" id="{6311E8D5-7CA7-4A69-9973-B872A9469C72}"/>
              </a:ext>
            </a:extLst>
          </p:cNvPr>
          <p:cNvPicPr>
            <a:picLocks noChangeAspect="1"/>
          </p:cNvPicPr>
          <p:nvPr/>
        </p:nvPicPr>
        <p:blipFill>
          <a:blip r:embed="rId6"/>
          <a:stretch>
            <a:fillRect/>
          </a:stretch>
        </p:blipFill>
        <p:spPr>
          <a:xfrm>
            <a:off x="2564969" y="4646883"/>
            <a:ext cx="1828800" cy="1828800"/>
          </a:xfrm>
          <a:prstGeom prst="rect">
            <a:avLst/>
          </a:prstGeom>
          <a:ln w="31750">
            <a:solidFill>
              <a:srgbClr val="00B0F0"/>
            </a:solidFill>
          </a:ln>
        </p:spPr>
      </p:pic>
      <p:pic>
        <p:nvPicPr>
          <p:cNvPr id="44" name="Picture 43">
            <a:extLst>
              <a:ext uri="{FF2B5EF4-FFF2-40B4-BE49-F238E27FC236}">
                <a16:creationId xmlns:a16="http://schemas.microsoft.com/office/drawing/2014/main" id="{B2209176-AC00-4048-81ED-D7394CD4DF72}"/>
              </a:ext>
            </a:extLst>
          </p:cNvPr>
          <p:cNvPicPr>
            <a:picLocks noChangeAspect="1"/>
          </p:cNvPicPr>
          <p:nvPr/>
        </p:nvPicPr>
        <p:blipFill>
          <a:blip r:embed="rId7"/>
          <a:stretch>
            <a:fillRect/>
          </a:stretch>
        </p:blipFill>
        <p:spPr>
          <a:xfrm>
            <a:off x="3022170" y="3131242"/>
            <a:ext cx="914400" cy="914400"/>
          </a:xfrm>
          <a:prstGeom prst="rect">
            <a:avLst/>
          </a:prstGeom>
        </p:spPr>
      </p:pic>
      <p:pic>
        <p:nvPicPr>
          <p:cNvPr id="8" name="Picture 7">
            <a:extLst>
              <a:ext uri="{FF2B5EF4-FFF2-40B4-BE49-F238E27FC236}">
                <a16:creationId xmlns:a16="http://schemas.microsoft.com/office/drawing/2014/main" id="{5E6AC583-9015-4DA6-959A-3D01587B367D}"/>
              </a:ext>
            </a:extLst>
          </p:cNvPr>
          <p:cNvPicPr>
            <a:picLocks noChangeAspect="1"/>
          </p:cNvPicPr>
          <p:nvPr/>
        </p:nvPicPr>
        <p:blipFill>
          <a:blip r:embed="rId8"/>
          <a:stretch>
            <a:fillRect/>
          </a:stretch>
        </p:blipFill>
        <p:spPr>
          <a:xfrm>
            <a:off x="6586780" y="2656269"/>
            <a:ext cx="1828800" cy="1828800"/>
          </a:xfrm>
          <a:prstGeom prst="rect">
            <a:avLst/>
          </a:prstGeom>
        </p:spPr>
      </p:pic>
      <p:pic>
        <p:nvPicPr>
          <p:cNvPr id="18" name="Picture 17">
            <a:extLst>
              <a:ext uri="{FF2B5EF4-FFF2-40B4-BE49-F238E27FC236}">
                <a16:creationId xmlns:a16="http://schemas.microsoft.com/office/drawing/2014/main" id="{BE785E1B-529B-47FA-802B-CE0ACF64FF72}"/>
              </a:ext>
            </a:extLst>
          </p:cNvPr>
          <p:cNvPicPr>
            <a:picLocks noChangeAspect="1"/>
          </p:cNvPicPr>
          <p:nvPr/>
        </p:nvPicPr>
        <p:blipFill>
          <a:blip r:embed="rId4"/>
          <a:stretch>
            <a:fillRect/>
          </a:stretch>
        </p:blipFill>
        <p:spPr>
          <a:xfrm>
            <a:off x="6586780" y="4646883"/>
            <a:ext cx="1828800" cy="1828800"/>
          </a:xfrm>
          <a:prstGeom prst="rect">
            <a:avLst/>
          </a:prstGeom>
          <a:ln w="31750">
            <a:solidFill>
              <a:srgbClr val="7030A0"/>
            </a:solidFill>
          </a:ln>
        </p:spPr>
      </p:pic>
      <p:sp>
        <p:nvSpPr>
          <p:cNvPr id="19" name="TextBox 18">
            <a:extLst>
              <a:ext uri="{FF2B5EF4-FFF2-40B4-BE49-F238E27FC236}">
                <a16:creationId xmlns:a16="http://schemas.microsoft.com/office/drawing/2014/main" id="{85270CB0-009D-456F-A5A0-CCB0421BD4EE}"/>
              </a:ext>
            </a:extLst>
          </p:cNvPr>
          <p:cNvSpPr txBox="1"/>
          <p:nvPr/>
        </p:nvSpPr>
        <p:spPr>
          <a:xfrm>
            <a:off x="6579031" y="2279961"/>
            <a:ext cx="1828800" cy="369332"/>
          </a:xfrm>
          <a:prstGeom prst="rect">
            <a:avLst/>
          </a:prstGeom>
          <a:noFill/>
        </p:spPr>
        <p:txBody>
          <a:bodyPr wrap="square" rtlCol="0">
            <a:spAutoFit/>
          </a:bodyPr>
          <a:lstStyle/>
          <a:p>
            <a:pPr algn="ctr"/>
            <a:r>
              <a:rPr lang="en-US" dirty="0"/>
              <a:t>Super Resolution</a:t>
            </a:r>
          </a:p>
        </p:txBody>
      </p:sp>
    </p:spTree>
    <p:extLst>
      <p:ext uri="{BB962C8B-B14F-4D97-AF65-F5344CB8AC3E}">
        <p14:creationId xmlns:p14="http://schemas.microsoft.com/office/powerpoint/2010/main" val="133299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Goal</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7374"/>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83048"/>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7374"/>
            <a:ext cx="770468" cy="365125"/>
          </a:xfrm>
        </p:spPr>
        <p:txBody>
          <a:bodyPr/>
          <a:lstStyle/>
          <a:p>
            <a:fld id="{D57F1E4F-1CFF-5643-939E-217C01CDF565}" type="slidenum">
              <a:rPr lang="en-US" smtClean="0"/>
              <a:pPr/>
              <a:t>3</a:t>
            </a:fld>
            <a:endParaRPr lang="en-US" dirty="0"/>
          </a:p>
        </p:txBody>
      </p:sp>
      <p:sp>
        <p:nvSpPr>
          <p:cNvPr id="11" name="Flowchart: Magnetic Disk 10">
            <a:extLst>
              <a:ext uri="{FF2B5EF4-FFF2-40B4-BE49-F238E27FC236}">
                <a16:creationId xmlns:a16="http://schemas.microsoft.com/office/drawing/2014/main" id="{D53697F3-4FE1-4769-ADE4-89B81489DBF1}"/>
              </a:ext>
            </a:extLst>
          </p:cNvPr>
          <p:cNvSpPr/>
          <p:nvPr/>
        </p:nvSpPr>
        <p:spPr>
          <a:xfrm>
            <a:off x="815544" y="3503302"/>
            <a:ext cx="1526282" cy="888139"/>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Dataset</a:t>
            </a:r>
          </a:p>
        </p:txBody>
      </p:sp>
      <p:cxnSp>
        <p:nvCxnSpPr>
          <p:cNvPr id="12" name="Straight Arrow Connector 11">
            <a:extLst>
              <a:ext uri="{FF2B5EF4-FFF2-40B4-BE49-F238E27FC236}">
                <a16:creationId xmlns:a16="http://schemas.microsoft.com/office/drawing/2014/main" id="{535B2AB6-80F2-45CB-942F-25896F6D395D}"/>
              </a:ext>
            </a:extLst>
          </p:cNvPr>
          <p:cNvCxnSpPr>
            <a:cxnSpLocks/>
            <a:stCxn id="11" idx="3"/>
            <a:endCxn id="18" idx="0"/>
          </p:cNvCxnSpPr>
          <p:nvPr/>
        </p:nvCxnSpPr>
        <p:spPr>
          <a:xfrm>
            <a:off x="1578685" y="4391441"/>
            <a:ext cx="1" cy="6884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D4DF-47A3-41BE-9D8A-ADEAB3EA2130}"/>
              </a:ext>
            </a:extLst>
          </p:cNvPr>
          <p:cNvCxnSpPr>
            <a:cxnSpLocks/>
            <a:stCxn id="18" idx="3"/>
          </p:cNvCxnSpPr>
          <p:nvPr/>
        </p:nvCxnSpPr>
        <p:spPr>
          <a:xfrm>
            <a:off x="2085483" y="5586721"/>
            <a:ext cx="1077509"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3739676-1BB7-4F2F-BF23-147E5B6150FE}"/>
              </a:ext>
            </a:extLst>
          </p:cNvPr>
          <p:cNvGrpSpPr/>
          <p:nvPr/>
        </p:nvGrpSpPr>
        <p:grpSpPr>
          <a:xfrm>
            <a:off x="4621374" y="5109246"/>
            <a:ext cx="1526284" cy="959508"/>
            <a:chOff x="4313468" y="1656251"/>
            <a:chExt cx="1526284" cy="959508"/>
          </a:xfrm>
        </p:grpSpPr>
        <p:pic>
          <p:nvPicPr>
            <p:cNvPr id="15" name="Picture 14">
              <a:extLst>
                <a:ext uri="{FF2B5EF4-FFF2-40B4-BE49-F238E27FC236}">
                  <a16:creationId xmlns:a16="http://schemas.microsoft.com/office/drawing/2014/main" id="{A2871CF4-64F6-442E-938F-82139378B23F}"/>
                </a:ext>
              </a:extLst>
            </p:cNvPr>
            <p:cNvPicPr>
              <a:picLocks noChangeAspect="1"/>
            </p:cNvPicPr>
            <p:nvPr/>
          </p:nvPicPr>
          <p:blipFill>
            <a:blip r:embed="rId2"/>
            <a:stretch>
              <a:fillRect/>
            </a:stretch>
          </p:blipFill>
          <p:spPr>
            <a:xfrm>
              <a:off x="4313468" y="1964155"/>
              <a:ext cx="1526283" cy="651604"/>
            </a:xfrm>
            <a:prstGeom prst="rect">
              <a:avLst/>
            </a:prstGeom>
            <a:ln>
              <a:noFill/>
            </a:ln>
          </p:spPr>
        </p:pic>
        <p:sp>
          <p:nvSpPr>
            <p:cNvPr id="16" name="Rectangle 15">
              <a:extLst>
                <a:ext uri="{FF2B5EF4-FFF2-40B4-BE49-F238E27FC236}">
                  <a16:creationId xmlns:a16="http://schemas.microsoft.com/office/drawing/2014/main" id="{2A6A97CB-64C2-4ED2-905A-733B4A782150}"/>
                </a:ext>
              </a:extLst>
            </p:cNvPr>
            <p:cNvSpPr/>
            <p:nvPr/>
          </p:nvSpPr>
          <p:spPr>
            <a:xfrm>
              <a:off x="4313468" y="1656251"/>
              <a:ext cx="1526284" cy="957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Neural Network</a:t>
              </a:r>
            </a:p>
          </p:txBody>
        </p:sp>
      </p:grpSp>
      <p:cxnSp>
        <p:nvCxnSpPr>
          <p:cNvPr id="17" name="Connector: Elbow 16">
            <a:extLst>
              <a:ext uri="{FF2B5EF4-FFF2-40B4-BE49-F238E27FC236}">
                <a16:creationId xmlns:a16="http://schemas.microsoft.com/office/drawing/2014/main" id="{4864AE9E-1195-47E7-9B52-FA7587DC495E}"/>
              </a:ext>
            </a:extLst>
          </p:cNvPr>
          <p:cNvCxnSpPr>
            <a:cxnSpLocks/>
            <a:stCxn id="19" idx="3"/>
            <a:endCxn id="16" idx="1"/>
          </p:cNvCxnSpPr>
          <p:nvPr/>
        </p:nvCxnSpPr>
        <p:spPr>
          <a:xfrm>
            <a:off x="3691826" y="5586719"/>
            <a:ext cx="929548" cy="149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C2ACE9B-64E4-46B5-BD3D-4490B1F41A0F}"/>
              </a:ext>
            </a:extLst>
          </p:cNvPr>
          <p:cNvPicPr>
            <a:picLocks noChangeAspect="1"/>
          </p:cNvPicPr>
          <p:nvPr/>
        </p:nvPicPr>
        <p:blipFill>
          <a:blip r:embed="rId3"/>
          <a:stretch>
            <a:fillRect/>
          </a:stretch>
        </p:blipFill>
        <p:spPr>
          <a:xfrm>
            <a:off x="1071888" y="5079923"/>
            <a:ext cx="1013595" cy="1013595"/>
          </a:xfrm>
          <a:prstGeom prst="rect">
            <a:avLst/>
          </a:prstGeom>
        </p:spPr>
      </p:pic>
      <p:pic>
        <p:nvPicPr>
          <p:cNvPr id="19" name="Picture 18">
            <a:extLst>
              <a:ext uri="{FF2B5EF4-FFF2-40B4-BE49-F238E27FC236}">
                <a16:creationId xmlns:a16="http://schemas.microsoft.com/office/drawing/2014/main" id="{99B9D0C2-A9CE-48F3-8406-1FA029FB0AE7}"/>
              </a:ext>
            </a:extLst>
          </p:cNvPr>
          <p:cNvPicPr>
            <a:picLocks noChangeAspect="1"/>
          </p:cNvPicPr>
          <p:nvPr/>
        </p:nvPicPr>
        <p:blipFill>
          <a:blip r:embed="rId3"/>
          <a:stretch>
            <a:fillRect/>
          </a:stretch>
        </p:blipFill>
        <p:spPr>
          <a:xfrm>
            <a:off x="3179826" y="5330719"/>
            <a:ext cx="512000" cy="512000"/>
          </a:xfrm>
          <a:prstGeom prst="rect">
            <a:avLst/>
          </a:prstGeom>
        </p:spPr>
      </p:pic>
      <p:sp>
        <p:nvSpPr>
          <p:cNvPr id="20" name="TextBox 19">
            <a:extLst>
              <a:ext uri="{FF2B5EF4-FFF2-40B4-BE49-F238E27FC236}">
                <a16:creationId xmlns:a16="http://schemas.microsoft.com/office/drawing/2014/main" id="{31BFBDC8-1408-493C-8B4A-2ADEFB3E5B90}"/>
              </a:ext>
            </a:extLst>
          </p:cNvPr>
          <p:cNvSpPr txBox="1"/>
          <p:nvPr/>
        </p:nvSpPr>
        <p:spPr>
          <a:xfrm>
            <a:off x="2045344" y="5178950"/>
            <a:ext cx="826060" cy="369332"/>
          </a:xfrm>
          <a:prstGeom prst="rect">
            <a:avLst/>
          </a:prstGeom>
          <a:noFill/>
        </p:spPr>
        <p:txBody>
          <a:bodyPr wrap="none" rtlCol="0">
            <a:spAutoFit/>
          </a:bodyPr>
          <a:lstStyle/>
          <a:p>
            <a:r>
              <a:rPr lang="en-US" dirty="0"/>
              <a:t>reduce</a:t>
            </a:r>
          </a:p>
        </p:txBody>
      </p:sp>
      <p:cxnSp>
        <p:nvCxnSpPr>
          <p:cNvPr id="21" name="Straight Arrow Connector 47">
            <a:extLst>
              <a:ext uri="{FF2B5EF4-FFF2-40B4-BE49-F238E27FC236}">
                <a16:creationId xmlns:a16="http://schemas.microsoft.com/office/drawing/2014/main" id="{1ECC8826-06F8-466E-B379-29754C93B2AB}"/>
              </a:ext>
            </a:extLst>
          </p:cNvPr>
          <p:cNvCxnSpPr>
            <a:cxnSpLocks/>
            <a:stCxn id="18" idx="2"/>
            <a:endCxn id="22" idx="4"/>
          </p:cNvCxnSpPr>
          <p:nvPr/>
        </p:nvCxnSpPr>
        <p:spPr>
          <a:xfrm rot="5400000" flipH="1" flipV="1">
            <a:off x="4468675" y="3156538"/>
            <a:ext cx="46991" cy="5826970"/>
          </a:xfrm>
          <a:prstGeom prst="bentConnector3">
            <a:avLst>
              <a:gd name="adj1" fmla="val -48647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Summing Junction 21">
            <a:extLst>
              <a:ext uri="{FF2B5EF4-FFF2-40B4-BE49-F238E27FC236}">
                <a16:creationId xmlns:a16="http://schemas.microsoft.com/office/drawing/2014/main" id="{7EE79BEF-0CF3-4E18-A4A6-FBFA9E966345}"/>
              </a:ext>
            </a:extLst>
          </p:cNvPr>
          <p:cNvSpPr/>
          <p:nvPr/>
        </p:nvSpPr>
        <p:spPr>
          <a:xfrm>
            <a:off x="6948456" y="5132127"/>
            <a:ext cx="914400" cy="91440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47">
            <a:extLst>
              <a:ext uri="{FF2B5EF4-FFF2-40B4-BE49-F238E27FC236}">
                <a16:creationId xmlns:a16="http://schemas.microsoft.com/office/drawing/2014/main" id="{71BA6DAA-1AF9-4311-B52C-408EC4F2B426}"/>
              </a:ext>
            </a:extLst>
          </p:cNvPr>
          <p:cNvCxnSpPr>
            <a:cxnSpLocks/>
            <a:stCxn id="16" idx="3"/>
            <a:endCxn id="22" idx="2"/>
          </p:cNvCxnSpPr>
          <p:nvPr/>
        </p:nvCxnSpPr>
        <p:spPr>
          <a:xfrm>
            <a:off x="6147658" y="5588218"/>
            <a:ext cx="800798" cy="110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5956E63-173C-48AF-AB0C-3CD931FFFF1C}"/>
              </a:ext>
            </a:extLst>
          </p:cNvPr>
          <p:cNvSpPr txBox="1"/>
          <p:nvPr/>
        </p:nvSpPr>
        <p:spPr>
          <a:xfrm>
            <a:off x="7245997" y="5658053"/>
            <a:ext cx="31931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F87DE8BF-B660-46C6-AD6E-8E0E930E44BB}"/>
              </a:ext>
            </a:extLst>
          </p:cNvPr>
          <p:cNvSpPr txBox="1"/>
          <p:nvPr/>
        </p:nvSpPr>
        <p:spPr>
          <a:xfrm>
            <a:off x="6948455" y="5427570"/>
            <a:ext cx="319318" cy="369332"/>
          </a:xfrm>
          <a:prstGeom prst="rect">
            <a:avLst/>
          </a:prstGeom>
          <a:noFill/>
        </p:spPr>
        <p:txBody>
          <a:bodyPr wrap="square" rtlCol="0">
            <a:spAutoFit/>
          </a:bodyPr>
          <a:lstStyle/>
          <a:p>
            <a:r>
              <a:rPr lang="en-US" dirty="0"/>
              <a:t>-</a:t>
            </a:r>
          </a:p>
        </p:txBody>
      </p:sp>
      <p:cxnSp>
        <p:nvCxnSpPr>
          <p:cNvPr id="26" name="Straight Arrow Connector 47">
            <a:extLst>
              <a:ext uri="{FF2B5EF4-FFF2-40B4-BE49-F238E27FC236}">
                <a16:creationId xmlns:a16="http://schemas.microsoft.com/office/drawing/2014/main" id="{156B10D2-50DB-45B3-876D-EAB573E48F0A}"/>
              </a:ext>
            </a:extLst>
          </p:cNvPr>
          <p:cNvCxnSpPr>
            <a:cxnSpLocks/>
            <a:stCxn id="22" idx="6"/>
            <a:endCxn id="16" idx="0"/>
          </p:cNvCxnSpPr>
          <p:nvPr/>
        </p:nvCxnSpPr>
        <p:spPr>
          <a:xfrm flipH="1" flipV="1">
            <a:off x="5384516" y="5109246"/>
            <a:ext cx="2478340" cy="480081"/>
          </a:xfrm>
          <a:prstGeom prst="bentConnector4">
            <a:avLst>
              <a:gd name="adj1" fmla="val -9224"/>
              <a:gd name="adj2" fmla="val 147617"/>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4F3E6C-8E1F-4672-979A-D3A32528BC63}"/>
              </a:ext>
            </a:extLst>
          </p:cNvPr>
          <p:cNvSpPr txBox="1"/>
          <p:nvPr/>
        </p:nvSpPr>
        <p:spPr>
          <a:xfrm>
            <a:off x="5353492" y="4532339"/>
            <a:ext cx="688009"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E53AA6C5-EE4E-46DB-9B70-3CDDE147FF0C}"/>
              </a:ext>
            </a:extLst>
          </p:cNvPr>
          <p:cNvSpPr txBox="1"/>
          <p:nvPr/>
        </p:nvSpPr>
        <p:spPr>
          <a:xfrm>
            <a:off x="577124" y="1433301"/>
            <a:ext cx="7989752" cy="1200329"/>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The goal of the project is to construct Python code to import and extract a dataset, take shrunken images with the original and train a CNN (Convolutional Neural Network) to magnify and subsequently enhance an image back to the original</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8349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Architecture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4</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creates feature maps of the low-resolution image, decreases the dimensionality, then reconstructs the expected high-resolution image.</a:t>
            </a:r>
          </a:p>
        </p:txBody>
      </p:sp>
      <p:pic>
        <p:nvPicPr>
          <p:cNvPr id="35" name="Picture 34">
            <a:extLst>
              <a:ext uri="{FF2B5EF4-FFF2-40B4-BE49-F238E27FC236}">
                <a16:creationId xmlns:a16="http://schemas.microsoft.com/office/drawing/2014/main" id="{26331423-FD67-4D63-A421-9394538A16B4}"/>
              </a:ext>
            </a:extLst>
          </p:cNvPr>
          <p:cNvPicPr preferRelativeResize="0">
            <a:picLocks noChangeAspect="1"/>
          </p:cNvPicPr>
          <p:nvPr/>
        </p:nvPicPr>
        <p:blipFill>
          <a:blip r:embed="rId2"/>
          <a:srcRect/>
          <a:stretch/>
        </p:blipFill>
        <p:spPr>
          <a:xfrm>
            <a:off x="462595" y="3161917"/>
            <a:ext cx="1498880" cy="2493989"/>
          </a:xfrm>
          <a:prstGeom prst="rect">
            <a:avLst/>
          </a:prstGeom>
          <a:scene3d>
            <a:camera prst="isometricRightUp"/>
            <a:lightRig rig="threePt" dir="t"/>
          </a:scene3d>
        </p:spPr>
      </p:pic>
      <p:sp>
        <p:nvSpPr>
          <p:cNvPr id="37" name="TextBox 36">
            <a:extLst>
              <a:ext uri="{FF2B5EF4-FFF2-40B4-BE49-F238E27FC236}">
                <a16:creationId xmlns:a16="http://schemas.microsoft.com/office/drawing/2014/main" id="{D83A4288-5B29-45D6-B6C8-CBCDFA0F4BD6}"/>
              </a:ext>
            </a:extLst>
          </p:cNvPr>
          <p:cNvSpPr txBox="1"/>
          <p:nvPr/>
        </p:nvSpPr>
        <p:spPr>
          <a:xfrm>
            <a:off x="614497" y="2507496"/>
            <a:ext cx="1028231" cy="738664"/>
          </a:xfrm>
          <a:prstGeom prst="rect">
            <a:avLst/>
          </a:prstGeom>
          <a:noFill/>
          <a:ln>
            <a:noFill/>
          </a:ln>
        </p:spPr>
        <p:txBody>
          <a:bodyPr wrap="square" rtlCol="0">
            <a:spAutoFit/>
          </a:bodyPr>
          <a:lstStyle/>
          <a:p>
            <a:pPr algn="ctr"/>
            <a:r>
              <a:rPr lang="en-US" sz="1400" dirty="0"/>
              <a:t>Low Resolution Image</a:t>
            </a:r>
          </a:p>
        </p:txBody>
      </p:sp>
      <p:sp>
        <p:nvSpPr>
          <p:cNvPr id="8" name="Cube 7">
            <a:extLst>
              <a:ext uri="{FF2B5EF4-FFF2-40B4-BE49-F238E27FC236}">
                <a16:creationId xmlns:a16="http://schemas.microsoft.com/office/drawing/2014/main" id="{C80F8076-231D-4346-BBCA-212721A2C8F2}"/>
              </a:ext>
            </a:extLst>
          </p:cNvPr>
          <p:cNvSpPr/>
          <p:nvPr/>
        </p:nvSpPr>
        <p:spPr>
          <a:xfrm>
            <a:off x="2679818" y="3408441"/>
            <a:ext cx="1123950"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297C7469-E4C9-4312-BA21-7784F08B2B25}"/>
              </a:ext>
            </a:extLst>
          </p:cNvPr>
          <p:cNvSpPr/>
          <p:nvPr/>
        </p:nvSpPr>
        <p:spPr>
          <a:xfrm>
            <a:off x="3021247" y="4451857"/>
            <a:ext cx="652112" cy="152400"/>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013CB1-6E64-41A3-A057-0FA716FB106F}"/>
              </a:ext>
            </a:extLst>
          </p:cNvPr>
          <p:cNvSpPr/>
          <p:nvPr/>
        </p:nvSpPr>
        <p:spPr>
          <a:xfrm>
            <a:off x="1278683" y="4451857"/>
            <a:ext cx="270602" cy="253668"/>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3BF8B7-E873-40F9-BFA9-4A62D2AF994B}"/>
              </a:ext>
            </a:extLst>
          </p:cNvPr>
          <p:cNvCxnSpPr/>
          <p:nvPr/>
        </p:nvCxnSpPr>
        <p:spPr>
          <a:xfrm>
            <a:off x="1482609" y="4451857"/>
            <a:ext cx="1609725"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0C193C-1A41-4611-BED9-5BDCA8AA25E1}"/>
              </a:ext>
            </a:extLst>
          </p:cNvPr>
          <p:cNvCxnSpPr>
            <a:cxnSpLocks/>
            <a:endCxn id="39" idx="2"/>
          </p:cNvCxnSpPr>
          <p:nvPr/>
        </p:nvCxnSpPr>
        <p:spPr>
          <a:xfrm flipV="1">
            <a:off x="1488313" y="4558731"/>
            <a:ext cx="1532934" cy="8990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AE00E-2D90-41FC-828B-F7B3A25C38D7}"/>
              </a:ext>
            </a:extLst>
          </p:cNvPr>
          <p:cNvCxnSpPr>
            <a:cxnSpLocks/>
          </p:cNvCxnSpPr>
          <p:nvPr/>
        </p:nvCxnSpPr>
        <p:spPr>
          <a:xfrm flipV="1">
            <a:off x="1320075" y="4501842"/>
            <a:ext cx="1655018" cy="3222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AEEB4A-799B-47BE-BC1B-16EF1CA5B614}"/>
              </a:ext>
            </a:extLst>
          </p:cNvPr>
          <p:cNvCxnSpPr>
            <a:cxnSpLocks/>
          </p:cNvCxnSpPr>
          <p:nvPr/>
        </p:nvCxnSpPr>
        <p:spPr>
          <a:xfrm flipV="1">
            <a:off x="1320075" y="4596151"/>
            <a:ext cx="1704961" cy="14092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C702A229-DA83-471F-A4FD-676018C2DC2C}"/>
              </a:ext>
            </a:extLst>
          </p:cNvPr>
          <p:cNvSpPr/>
          <p:nvPr/>
        </p:nvSpPr>
        <p:spPr>
          <a:xfrm>
            <a:off x="5181718" y="3447596"/>
            <a:ext cx="863482"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76091E9-F5B4-405A-9285-D234A00D10CC}"/>
              </a:ext>
            </a:extLst>
          </p:cNvPr>
          <p:cNvSpPr/>
          <p:nvPr/>
        </p:nvSpPr>
        <p:spPr>
          <a:xfrm>
            <a:off x="5451777" y="4369902"/>
            <a:ext cx="522053" cy="417577"/>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7DED0BC-F2C5-4709-9600-1AF24B3F9303}"/>
              </a:ext>
            </a:extLst>
          </p:cNvPr>
          <p:cNvCxnSpPr>
            <a:cxnSpLocks/>
          </p:cNvCxnSpPr>
          <p:nvPr/>
        </p:nvCxnSpPr>
        <p:spPr>
          <a:xfrm flipV="1">
            <a:off x="3673359" y="4369902"/>
            <a:ext cx="1940100" cy="8195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59E3CB-3CBC-44D2-A09E-A1C708C2AAB6}"/>
              </a:ext>
            </a:extLst>
          </p:cNvPr>
          <p:cNvCxnSpPr>
            <a:cxnSpLocks/>
          </p:cNvCxnSpPr>
          <p:nvPr/>
        </p:nvCxnSpPr>
        <p:spPr>
          <a:xfrm flipV="1">
            <a:off x="3601989" y="4528057"/>
            <a:ext cx="1849788" cy="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82770-37D6-4D4A-BD2B-BA509DCFCA28}"/>
              </a:ext>
            </a:extLst>
          </p:cNvPr>
          <p:cNvCxnSpPr>
            <a:cxnSpLocks/>
          </p:cNvCxnSpPr>
          <p:nvPr/>
        </p:nvCxnSpPr>
        <p:spPr>
          <a:xfrm>
            <a:off x="3601989" y="4612004"/>
            <a:ext cx="1849788" cy="17547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0DDF7F-BE5A-4C1E-B665-2EF982033F29}"/>
              </a:ext>
            </a:extLst>
          </p:cNvPr>
          <p:cNvCxnSpPr>
            <a:cxnSpLocks/>
            <a:endCxn id="59" idx="2"/>
          </p:cNvCxnSpPr>
          <p:nvPr/>
        </p:nvCxnSpPr>
        <p:spPr>
          <a:xfrm>
            <a:off x="3688216" y="4547153"/>
            <a:ext cx="1763561" cy="11558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AC78152-A8DB-4B98-AA3A-3FAC7E4664EA}"/>
              </a:ext>
            </a:extLst>
          </p:cNvPr>
          <p:cNvPicPr>
            <a:picLocks noChangeAspect="1"/>
          </p:cNvPicPr>
          <p:nvPr/>
        </p:nvPicPr>
        <p:blipFill>
          <a:blip r:embed="rId3"/>
          <a:stretch>
            <a:fillRect/>
          </a:stretch>
        </p:blipFill>
        <p:spPr>
          <a:xfrm>
            <a:off x="6763543" y="3447596"/>
            <a:ext cx="1422167" cy="2046356"/>
          </a:xfrm>
          <a:prstGeom prst="rect">
            <a:avLst/>
          </a:prstGeom>
          <a:scene3d>
            <a:camera prst="isometricRightUp"/>
            <a:lightRig rig="threePt" dir="t"/>
          </a:scene3d>
        </p:spPr>
      </p:pic>
      <p:cxnSp>
        <p:nvCxnSpPr>
          <p:cNvPr id="77" name="Straight Connector 76">
            <a:extLst>
              <a:ext uri="{FF2B5EF4-FFF2-40B4-BE49-F238E27FC236}">
                <a16:creationId xmlns:a16="http://schemas.microsoft.com/office/drawing/2014/main" id="{4321AF02-5027-4C05-893D-EAA5DC91AD82}"/>
              </a:ext>
            </a:extLst>
          </p:cNvPr>
          <p:cNvCxnSpPr>
            <a:cxnSpLocks/>
          </p:cNvCxnSpPr>
          <p:nvPr/>
        </p:nvCxnSpPr>
        <p:spPr>
          <a:xfrm flipV="1">
            <a:off x="5973830" y="4317343"/>
            <a:ext cx="1638591" cy="551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37A343-B643-4AB3-AF45-0FDBDE560926}"/>
              </a:ext>
            </a:extLst>
          </p:cNvPr>
          <p:cNvSpPr/>
          <p:nvPr/>
        </p:nvSpPr>
        <p:spPr>
          <a:xfrm>
            <a:off x="7501089" y="4317343"/>
            <a:ext cx="89030" cy="129430"/>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1A4A1C0-D487-473A-B85C-FA866728056E}"/>
              </a:ext>
            </a:extLst>
          </p:cNvPr>
          <p:cNvCxnSpPr>
            <a:cxnSpLocks/>
          </p:cNvCxnSpPr>
          <p:nvPr/>
        </p:nvCxnSpPr>
        <p:spPr>
          <a:xfrm flipV="1">
            <a:off x="5862498" y="4353512"/>
            <a:ext cx="1638591" cy="1770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9AA6758-1AB9-42F4-B78C-CF7407B9E29C}"/>
              </a:ext>
            </a:extLst>
          </p:cNvPr>
          <p:cNvCxnSpPr>
            <a:cxnSpLocks/>
          </p:cNvCxnSpPr>
          <p:nvPr/>
        </p:nvCxnSpPr>
        <p:spPr>
          <a:xfrm flipV="1">
            <a:off x="5836035" y="4442056"/>
            <a:ext cx="1709569" cy="323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BAFDF9-C7E4-42BA-BD3F-5D229D8D7086}"/>
              </a:ext>
            </a:extLst>
          </p:cNvPr>
          <p:cNvCxnSpPr>
            <a:cxnSpLocks/>
          </p:cNvCxnSpPr>
          <p:nvPr/>
        </p:nvCxnSpPr>
        <p:spPr>
          <a:xfrm flipV="1">
            <a:off x="5993765" y="4420153"/>
            <a:ext cx="1539555" cy="1945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1393C12-6190-4DA6-8179-FCF235FED960}"/>
              </a:ext>
            </a:extLst>
          </p:cNvPr>
          <p:cNvSpPr txBox="1"/>
          <p:nvPr/>
        </p:nvSpPr>
        <p:spPr>
          <a:xfrm>
            <a:off x="6851384" y="2477589"/>
            <a:ext cx="1028231" cy="738664"/>
          </a:xfrm>
          <a:prstGeom prst="rect">
            <a:avLst/>
          </a:prstGeom>
          <a:noFill/>
          <a:ln>
            <a:noFill/>
          </a:ln>
        </p:spPr>
        <p:txBody>
          <a:bodyPr wrap="square" rtlCol="0">
            <a:spAutoFit/>
          </a:bodyPr>
          <a:lstStyle/>
          <a:p>
            <a:pPr algn="ctr"/>
            <a:r>
              <a:rPr lang="en-US" sz="1400" dirty="0"/>
              <a:t>High Resolution Image</a:t>
            </a:r>
          </a:p>
        </p:txBody>
      </p:sp>
      <p:sp>
        <p:nvSpPr>
          <p:cNvPr id="91" name="TextBox 90">
            <a:extLst>
              <a:ext uri="{FF2B5EF4-FFF2-40B4-BE49-F238E27FC236}">
                <a16:creationId xmlns:a16="http://schemas.microsoft.com/office/drawing/2014/main" id="{C9895ACB-F0E6-42AF-9B56-515B550472F4}"/>
              </a:ext>
            </a:extLst>
          </p:cNvPr>
          <p:cNvSpPr txBox="1"/>
          <p:nvPr/>
        </p:nvSpPr>
        <p:spPr>
          <a:xfrm>
            <a:off x="2603104" y="2477589"/>
            <a:ext cx="1258314" cy="954107"/>
          </a:xfrm>
          <a:prstGeom prst="rect">
            <a:avLst/>
          </a:prstGeom>
          <a:noFill/>
          <a:ln>
            <a:noFill/>
          </a:ln>
        </p:spPr>
        <p:txBody>
          <a:bodyPr wrap="square" rtlCol="0">
            <a:spAutoFit/>
          </a:bodyPr>
          <a:lstStyle/>
          <a:p>
            <a:pPr algn="ctr"/>
            <a:r>
              <a:rPr lang="en-US" sz="1400" dirty="0"/>
              <a:t>Feature Maps of Low-Resolution Image</a:t>
            </a:r>
          </a:p>
        </p:txBody>
      </p:sp>
      <p:sp>
        <p:nvSpPr>
          <p:cNvPr id="92" name="TextBox 91">
            <a:extLst>
              <a:ext uri="{FF2B5EF4-FFF2-40B4-BE49-F238E27FC236}">
                <a16:creationId xmlns:a16="http://schemas.microsoft.com/office/drawing/2014/main" id="{E7E432DF-19F7-4782-8EE7-99483254A859}"/>
              </a:ext>
            </a:extLst>
          </p:cNvPr>
          <p:cNvSpPr txBox="1"/>
          <p:nvPr/>
        </p:nvSpPr>
        <p:spPr>
          <a:xfrm>
            <a:off x="4984302" y="2468197"/>
            <a:ext cx="1258314" cy="954107"/>
          </a:xfrm>
          <a:prstGeom prst="rect">
            <a:avLst/>
          </a:prstGeom>
          <a:noFill/>
          <a:ln>
            <a:noFill/>
          </a:ln>
        </p:spPr>
        <p:txBody>
          <a:bodyPr wrap="square" rtlCol="0">
            <a:spAutoFit/>
          </a:bodyPr>
          <a:lstStyle/>
          <a:p>
            <a:pPr algn="ctr"/>
            <a:r>
              <a:rPr lang="en-US" sz="1400" dirty="0"/>
              <a:t>Feature Maps of High-Resolution Image</a:t>
            </a:r>
          </a:p>
        </p:txBody>
      </p:sp>
      <p:sp>
        <p:nvSpPr>
          <p:cNvPr id="48" name="Right Bracket 47">
            <a:extLst>
              <a:ext uri="{FF2B5EF4-FFF2-40B4-BE49-F238E27FC236}">
                <a16:creationId xmlns:a16="http://schemas.microsoft.com/office/drawing/2014/main" id="{28CA7A64-F5ED-472B-8A20-ED66B51A5044}"/>
              </a:ext>
            </a:extLst>
          </p:cNvPr>
          <p:cNvSpPr/>
          <p:nvPr/>
        </p:nvSpPr>
        <p:spPr>
          <a:xfrm rot="5400000">
            <a:off x="2054046" y="4870873"/>
            <a:ext cx="140921"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ket 92">
            <a:extLst>
              <a:ext uri="{FF2B5EF4-FFF2-40B4-BE49-F238E27FC236}">
                <a16:creationId xmlns:a16="http://schemas.microsoft.com/office/drawing/2014/main" id="{EAE2895E-FCC6-4307-BCD1-76EF16158248}"/>
              </a:ext>
            </a:extLst>
          </p:cNvPr>
          <p:cNvSpPr/>
          <p:nvPr/>
        </p:nvSpPr>
        <p:spPr>
          <a:xfrm rot="5400000">
            <a:off x="4314528" y="4428804"/>
            <a:ext cx="140925" cy="258531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ket 93">
            <a:extLst>
              <a:ext uri="{FF2B5EF4-FFF2-40B4-BE49-F238E27FC236}">
                <a16:creationId xmlns:a16="http://schemas.microsoft.com/office/drawing/2014/main" id="{D6891308-BF79-4777-BAEF-B9AF4BF55451}"/>
              </a:ext>
            </a:extLst>
          </p:cNvPr>
          <p:cNvSpPr/>
          <p:nvPr/>
        </p:nvSpPr>
        <p:spPr>
          <a:xfrm rot="5400000">
            <a:off x="6553579" y="4874404"/>
            <a:ext cx="140921"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B357AB7-6D89-4D59-AB15-949B9FC9C473}"/>
              </a:ext>
            </a:extLst>
          </p:cNvPr>
          <p:cNvSpPr txBox="1"/>
          <p:nvPr/>
        </p:nvSpPr>
        <p:spPr>
          <a:xfrm>
            <a:off x="5781939" y="5791287"/>
            <a:ext cx="1701172" cy="307777"/>
          </a:xfrm>
          <a:prstGeom prst="rect">
            <a:avLst/>
          </a:prstGeom>
          <a:noFill/>
        </p:spPr>
        <p:txBody>
          <a:bodyPr wrap="square" rtlCol="0">
            <a:spAutoFit/>
          </a:bodyPr>
          <a:lstStyle/>
          <a:p>
            <a:pPr algn="ctr"/>
            <a:r>
              <a:rPr lang="en-US" sz="1400" dirty="0"/>
              <a:t>Reconstruction</a:t>
            </a:r>
          </a:p>
        </p:txBody>
      </p:sp>
      <p:sp>
        <p:nvSpPr>
          <p:cNvPr id="96" name="TextBox 95">
            <a:extLst>
              <a:ext uri="{FF2B5EF4-FFF2-40B4-BE49-F238E27FC236}">
                <a16:creationId xmlns:a16="http://schemas.microsoft.com/office/drawing/2014/main" id="{4313E920-8444-4B6C-A5BC-810F0F67E3EC}"/>
              </a:ext>
            </a:extLst>
          </p:cNvPr>
          <p:cNvSpPr txBox="1"/>
          <p:nvPr/>
        </p:nvSpPr>
        <p:spPr>
          <a:xfrm>
            <a:off x="3092333" y="5784622"/>
            <a:ext cx="2585313" cy="307777"/>
          </a:xfrm>
          <a:prstGeom prst="rect">
            <a:avLst/>
          </a:prstGeom>
          <a:noFill/>
        </p:spPr>
        <p:txBody>
          <a:bodyPr wrap="square" rtlCol="0">
            <a:spAutoFit/>
          </a:bodyPr>
          <a:lstStyle/>
          <a:p>
            <a:pPr algn="ctr"/>
            <a:r>
              <a:rPr lang="en-US" sz="1400" dirty="0"/>
              <a:t>Non-Linear Mapping</a:t>
            </a:r>
          </a:p>
        </p:txBody>
      </p:sp>
      <p:sp>
        <p:nvSpPr>
          <p:cNvPr id="97" name="TextBox 96">
            <a:extLst>
              <a:ext uri="{FF2B5EF4-FFF2-40B4-BE49-F238E27FC236}">
                <a16:creationId xmlns:a16="http://schemas.microsoft.com/office/drawing/2014/main" id="{4D940FF4-9DDB-4773-A3A5-44A80A8B96B1}"/>
              </a:ext>
            </a:extLst>
          </p:cNvPr>
          <p:cNvSpPr txBox="1"/>
          <p:nvPr/>
        </p:nvSpPr>
        <p:spPr>
          <a:xfrm>
            <a:off x="1296998" y="5791287"/>
            <a:ext cx="1701172" cy="523220"/>
          </a:xfrm>
          <a:prstGeom prst="rect">
            <a:avLst/>
          </a:prstGeom>
          <a:noFill/>
        </p:spPr>
        <p:txBody>
          <a:bodyPr wrap="square" rtlCol="0">
            <a:spAutoFit/>
          </a:bodyPr>
          <a:lstStyle/>
          <a:p>
            <a:pPr algn="ctr"/>
            <a:r>
              <a:rPr lang="en-US" sz="1400" dirty="0"/>
              <a:t>Patch Extraction and Representation</a:t>
            </a:r>
          </a:p>
        </p:txBody>
      </p:sp>
    </p:spTree>
    <p:extLst>
      <p:ext uri="{BB962C8B-B14F-4D97-AF65-F5344CB8AC3E}">
        <p14:creationId xmlns:p14="http://schemas.microsoft.com/office/powerpoint/2010/main" val="41553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Convolutional Layer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5</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includes 3 convolutional layers. During training, the weight (i.e., kernel values) and biases are incrementally updated to toward results that produce results closer to the original image.  To optimize speed, no pooling or fully connected layers are utilized.</a:t>
            </a:r>
          </a:p>
        </p:txBody>
      </p:sp>
      <p:pic>
        <p:nvPicPr>
          <p:cNvPr id="2050" name="Picture 2">
            <a:hlinkClick r:id="rId2"/>
            <a:extLst>
              <a:ext uri="{FF2B5EF4-FFF2-40B4-BE49-F238E27FC236}">
                <a16:creationId xmlns:a16="http://schemas.microsoft.com/office/drawing/2014/main" id="{BE375B18-B641-46EC-8C9C-760D69B0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10" y="2682176"/>
            <a:ext cx="4629179"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6</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452431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parameters came from a technical paper (</a:t>
            </a:r>
            <a:r>
              <a:rPr lang="en-US" sz="1800" dirty="0">
                <a:latin typeface="Arial" panose="020B0604020202020204" pitchFamily="34" charset="0"/>
                <a:cs typeface="Arial" panose="020B0604020202020204" pitchFamily="34" charset="0"/>
                <a:hlinkClick r:id="rId2"/>
              </a:rPr>
              <a:t>Image Super-Resolution Using Deep Convolutional Networks</a:t>
            </a:r>
            <a:r>
              <a:rPr lang="en-US" sz="1800"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F</a:t>
            </a:r>
            <a:r>
              <a:rPr lang="en-US" sz="1800" dirty="0">
                <a:latin typeface="Arial" panose="020B0604020202020204" pitchFamily="34" charset="0"/>
                <a:cs typeface="Arial" panose="020B0604020202020204" pitchFamily="34" charset="0"/>
              </a:rPr>
              <a:t>ollowing are the design decisions if larger values were used: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Number of Kernels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marginally increase quality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Kernel Size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marginally richer structural information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Number of Layers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no apparent improvement in image quality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increases convergence time.</a:t>
            </a:r>
          </a:p>
          <a:p>
            <a:r>
              <a:rPr lang="en-US" dirty="0">
                <a:latin typeface="Arial" panose="020B0604020202020204" pitchFamily="34" charset="0"/>
                <a:cs typeface="Arial" panose="020B0604020202020204" pitchFamily="34" charset="0"/>
              </a:rPr>
              <a:t>Following are technical paper used and the deviations.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Learning Rate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10</a:t>
            </a:r>
            <a:r>
              <a:rPr lang="en-US" baseline="30000" dirty="0">
                <a:latin typeface="Arial" panose="020B0604020202020204" pitchFamily="34" charset="0"/>
                <a:cs typeface="Arial" panose="020B0604020202020204" pitchFamily="34" charset="0"/>
              </a:rPr>
              <a:t>-4</a:t>
            </a:r>
            <a:r>
              <a:rPr lang="en-US" dirty="0">
                <a:latin typeface="Arial" panose="020B0604020202020204" pitchFamily="34" charset="0"/>
                <a:cs typeface="Arial" panose="020B0604020202020204" pitchFamily="34" charset="0"/>
              </a:rPr>
              <a:t> for first 2 layer and 10</a:t>
            </a:r>
            <a:r>
              <a:rPr lang="en-US" baseline="30000" dirty="0">
                <a:latin typeface="Arial" panose="020B0604020202020204" pitchFamily="34" charset="0"/>
                <a:cs typeface="Arial" panose="020B0604020202020204" pitchFamily="34" charset="0"/>
              </a:rPr>
              <a:t>-5</a:t>
            </a:r>
            <a:r>
              <a:rPr lang="en-US" dirty="0">
                <a:latin typeface="Arial" panose="020B0604020202020204" pitchFamily="34" charset="0"/>
                <a:cs typeface="Arial" panose="020B0604020202020204" pitchFamily="34" charset="0"/>
              </a:rPr>
              <a:t> for last.</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unknown how to apply rate on layer instead of model w/ </a:t>
            </a:r>
            <a:r>
              <a:rPr lang="en-US" dirty="0" err="1">
                <a:latin typeface="Arial" panose="020B0604020202020204" pitchFamily="34" charset="0"/>
                <a:cs typeface="Arial" panose="020B0604020202020204" pitchFamily="34" charset="0"/>
              </a:rPr>
              <a:t>Keras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4807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958867C-E802-4686-8E06-23D12B0FC1AE}"/>
              </a:ext>
            </a:extLst>
          </p:cNvPr>
          <p:cNvPicPr>
            <a:picLocks noChangeAspect="1"/>
          </p:cNvPicPr>
          <p:nvPr/>
        </p:nvPicPr>
        <p:blipFill>
          <a:blip r:embed="rId2"/>
          <a:stretch>
            <a:fillRect/>
          </a:stretch>
        </p:blipFill>
        <p:spPr>
          <a:xfrm>
            <a:off x="417439" y="4228245"/>
            <a:ext cx="949738" cy="955391"/>
          </a:xfrm>
          <a:prstGeom prst="rect">
            <a:avLst/>
          </a:prstGeom>
          <a:noFill/>
        </p:spPr>
      </p:pic>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sz="2800" dirty="0"/>
              <a:t>Model layers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7</a:t>
            </a:fld>
            <a:endParaRPr lang="en-US" dirty="0"/>
          </a:p>
        </p:txBody>
      </p:sp>
      <p:sp>
        <p:nvSpPr>
          <p:cNvPr id="6" name="Rectangle 5">
            <a:extLst>
              <a:ext uri="{FF2B5EF4-FFF2-40B4-BE49-F238E27FC236}">
                <a16:creationId xmlns:a16="http://schemas.microsoft.com/office/drawing/2014/main" id="{A5FC34E6-F2A0-479A-8D61-D571B41E1F4C}"/>
              </a:ext>
            </a:extLst>
          </p:cNvPr>
          <p:cNvSpPr/>
          <p:nvPr/>
        </p:nvSpPr>
        <p:spPr>
          <a:xfrm>
            <a:off x="441351" y="4249479"/>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32x32</a:t>
            </a:r>
          </a:p>
        </p:txBody>
      </p:sp>
      <p:cxnSp>
        <p:nvCxnSpPr>
          <p:cNvPr id="18" name="Straight Arrow Connector 17">
            <a:extLst>
              <a:ext uri="{FF2B5EF4-FFF2-40B4-BE49-F238E27FC236}">
                <a16:creationId xmlns:a16="http://schemas.microsoft.com/office/drawing/2014/main" id="{AE5DB082-1A76-465B-8F3C-B01536AB1F16}"/>
              </a:ext>
            </a:extLst>
          </p:cNvPr>
          <p:cNvCxnSpPr>
            <a:cxnSpLocks/>
            <a:stCxn id="55" idx="3"/>
            <a:endCxn id="8" idx="2"/>
          </p:cNvCxnSpPr>
          <p:nvPr/>
        </p:nvCxnSpPr>
        <p:spPr>
          <a:xfrm>
            <a:off x="1367177" y="4705941"/>
            <a:ext cx="38538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2">
            <a:extLst>
              <a:ext uri="{FF2B5EF4-FFF2-40B4-BE49-F238E27FC236}">
                <a16:creationId xmlns:a16="http://schemas.microsoft.com/office/drawing/2014/main" id="{4F9F23F8-8088-49AC-9D53-26EF9D1303E9}"/>
              </a:ext>
            </a:extLst>
          </p:cNvPr>
          <p:cNvGraphicFramePr>
            <a:graphicFrameLocks noGrp="1"/>
          </p:cNvGraphicFramePr>
          <p:nvPr/>
        </p:nvGraphicFramePr>
        <p:xfrm>
          <a:off x="984541" y="2051201"/>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16840">
                  <a:extLst>
                    <a:ext uri="{9D8B030D-6E8A-4147-A177-3AD203B41FA5}">
                      <a16:colId xmlns:a16="http://schemas.microsoft.com/office/drawing/2014/main" val="4227550051"/>
                    </a:ext>
                  </a:extLst>
                </a:gridCol>
                <a:gridCol w="154384">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extLst>
                  <a:ext uri="{0D108BD9-81ED-4DB2-BD59-A6C34878D82A}">
                    <a16:rowId xmlns:a16="http://schemas.microsoft.com/office/drawing/2014/main" val="2457809131"/>
                  </a:ext>
                </a:extLst>
              </a:tr>
            </a:tbl>
          </a:graphicData>
        </a:graphic>
      </p:graphicFrame>
      <p:graphicFrame>
        <p:nvGraphicFramePr>
          <p:cNvPr id="53" name="Table 52">
            <a:extLst>
              <a:ext uri="{FF2B5EF4-FFF2-40B4-BE49-F238E27FC236}">
                <a16:creationId xmlns:a16="http://schemas.microsoft.com/office/drawing/2014/main" id="{62D930B6-5163-4240-8630-0AC04C00A04A}"/>
              </a:ext>
            </a:extLst>
          </p:cNvPr>
          <p:cNvGraphicFramePr>
            <a:graphicFrameLocks noGrp="1"/>
          </p:cNvGraphicFramePr>
          <p:nvPr/>
        </p:nvGraphicFramePr>
        <p:xfrm>
          <a:off x="1154425" y="2254143"/>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extLst>
                  <a:ext uri="{0D108BD9-81ED-4DB2-BD59-A6C34878D82A}">
                    <a16:rowId xmlns:a16="http://schemas.microsoft.com/office/drawing/2014/main" val="2457809131"/>
                  </a:ext>
                </a:extLst>
              </a:tr>
            </a:tbl>
          </a:graphicData>
        </a:graphic>
      </p:graphicFrame>
      <p:graphicFrame>
        <p:nvGraphicFramePr>
          <p:cNvPr id="54" name="Table 52">
            <a:extLst>
              <a:ext uri="{FF2B5EF4-FFF2-40B4-BE49-F238E27FC236}">
                <a16:creationId xmlns:a16="http://schemas.microsoft.com/office/drawing/2014/main" id="{61DF26FA-A921-41CF-9FCB-2952A3878DC0}"/>
              </a:ext>
            </a:extLst>
          </p:cNvPr>
          <p:cNvGraphicFramePr>
            <a:graphicFrameLocks noGrp="1"/>
          </p:cNvGraphicFramePr>
          <p:nvPr/>
        </p:nvGraphicFramePr>
        <p:xfrm>
          <a:off x="1363602" y="2470964"/>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extLst>
                  <a:ext uri="{0D108BD9-81ED-4DB2-BD59-A6C34878D82A}">
                    <a16:rowId xmlns:a16="http://schemas.microsoft.com/office/drawing/2014/main" val="2457809131"/>
                  </a:ext>
                </a:extLst>
              </a:tr>
            </a:tbl>
          </a:graphicData>
        </a:graphic>
      </p:graphicFrame>
      <p:cxnSp>
        <p:nvCxnSpPr>
          <p:cNvPr id="56" name="Straight Connector 55">
            <a:extLst>
              <a:ext uri="{FF2B5EF4-FFF2-40B4-BE49-F238E27FC236}">
                <a16:creationId xmlns:a16="http://schemas.microsoft.com/office/drawing/2014/main" id="{C8582D05-80AD-4ADA-AD79-163C672EA4F7}"/>
              </a:ext>
            </a:extLst>
          </p:cNvPr>
          <p:cNvCxnSpPr/>
          <p:nvPr/>
        </p:nvCxnSpPr>
        <p:spPr>
          <a:xfrm flipH="1">
            <a:off x="443951" y="327040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FDD90B-C9F3-4519-BB4F-886DE8F978F1}"/>
              </a:ext>
            </a:extLst>
          </p:cNvPr>
          <p:cNvCxnSpPr>
            <a:cxnSpLocks/>
          </p:cNvCxnSpPr>
          <p:nvPr/>
        </p:nvCxnSpPr>
        <p:spPr>
          <a:xfrm flipH="1">
            <a:off x="443951" y="3690164"/>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8F683E-8DF8-4621-9808-B3048943D6CC}"/>
              </a:ext>
            </a:extLst>
          </p:cNvPr>
          <p:cNvCxnSpPr/>
          <p:nvPr/>
        </p:nvCxnSpPr>
        <p:spPr>
          <a:xfrm>
            <a:off x="729701" y="3270401"/>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35FFFEA-153D-4C16-B983-527264661C68}"/>
              </a:ext>
            </a:extLst>
          </p:cNvPr>
          <p:cNvSpPr/>
          <p:nvPr/>
        </p:nvSpPr>
        <p:spPr>
          <a:xfrm>
            <a:off x="374464" y="3366931"/>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kernels</a:t>
            </a:r>
          </a:p>
        </p:txBody>
      </p:sp>
      <p:cxnSp>
        <p:nvCxnSpPr>
          <p:cNvPr id="63" name="Straight Connector 62">
            <a:extLst>
              <a:ext uri="{FF2B5EF4-FFF2-40B4-BE49-F238E27FC236}">
                <a16:creationId xmlns:a16="http://schemas.microsoft.com/office/drawing/2014/main" id="{6E02F057-D014-42FA-BD3E-8D905CC71825}"/>
              </a:ext>
            </a:extLst>
          </p:cNvPr>
          <p:cNvCxnSpPr/>
          <p:nvPr/>
        </p:nvCxnSpPr>
        <p:spPr>
          <a:xfrm flipH="1">
            <a:off x="2584110" y="24709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1E4F67-06E8-4FB1-987F-8C792D3D1093}"/>
              </a:ext>
            </a:extLst>
          </p:cNvPr>
          <p:cNvCxnSpPr/>
          <p:nvPr/>
        </p:nvCxnSpPr>
        <p:spPr>
          <a:xfrm flipH="1">
            <a:off x="2584110"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0BEE04-A958-4747-BB35-5228D4E29020}"/>
              </a:ext>
            </a:extLst>
          </p:cNvPr>
          <p:cNvCxnSpPr>
            <a:cxnSpLocks/>
          </p:cNvCxnSpPr>
          <p:nvPr/>
        </p:nvCxnSpPr>
        <p:spPr>
          <a:xfrm>
            <a:off x="2863147" y="2470964"/>
            <a:ext cx="0" cy="1219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57B998D-4220-416C-AC60-83C49D5E0DFB}"/>
              </a:ext>
            </a:extLst>
          </p:cNvPr>
          <p:cNvSpPr/>
          <p:nvPr/>
        </p:nvSpPr>
        <p:spPr>
          <a:xfrm>
            <a:off x="2632211" y="2975008"/>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rows</a:t>
            </a:r>
          </a:p>
        </p:txBody>
      </p:sp>
      <p:cxnSp>
        <p:nvCxnSpPr>
          <p:cNvPr id="68" name="Straight Connector 67">
            <a:extLst>
              <a:ext uri="{FF2B5EF4-FFF2-40B4-BE49-F238E27FC236}">
                <a16:creationId xmlns:a16="http://schemas.microsoft.com/office/drawing/2014/main" id="{2B7A6FCD-69E6-4BFE-B595-47615ECED438}"/>
              </a:ext>
            </a:extLst>
          </p:cNvPr>
          <p:cNvCxnSpPr>
            <a:cxnSpLocks/>
          </p:cNvCxnSpPr>
          <p:nvPr/>
        </p:nvCxnSpPr>
        <p:spPr>
          <a:xfrm>
            <a:off x="2205049"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ADA10A-0456-41E0-B53A-070B6D02E03E}"/>
              </a:ext>
            </a:extLst>
          </p:cNvPr>
          <p:cNvCxnSpPr>
            <a:cxnSpLocks/>
          </p:cNvCxnSpPr>
          <p:nvPr/>
        </p:nvCxnSpPr>
        <p:spPr>
          <a:xfrm>
            <a:off x="984541"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F3878A-2B7B-4BC4-8E57-847FC6DAC1CE}"/>
              </a:ext>
            </a:extLst>
          </p:cNvPr>
          <p:cNvCxnSpPr>
            <a:cxnSpLocks/>
          </p:cNvCxnSpPr>
          <p:nvPr/>
        </p:nvCxnSpPr>
        <p:spPr>
          <a:xfrm>
            <a:off x="1002025" y="1803551"/>
            <a:ext cx="1203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38CE22-6818-4549-BBAE-DC114D9A9413}"/>
              </a:ext>
            </a:extLst>
          </p:cNvPr>
          <p:cNvSpPr/>
          <p:nvPr/>
        </p:nvSpPr>
        <p:spPr>
          <a:xfrm>
            <a:off x="1266515" y="1689582"/>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columns</a:t>
            </a:r>
          </a:p>
        </p:txBody>
      </p:sp>
      <p:cxnSp>
        <p:nvCxnSpPr>
          <p:cNvPr id="76" name="Straight Arrow Connector 75">
            <a:extLst>
              <a:ext uri="{FF2B5EF4-FFF2-40B4-BE49-F238E27FC236}">
                <a16:creationId xmlns:a16="http://schemas.microsoft.com/office/drawing/2014/main" id="{EB4ED517-7C6E-460A-9B05-BA4D17225E6B}"/>
              </a:ext>
            </a:extLst>
          </p:cNvPr>
          <p:cNvCxnSpPr>
            <a:cxnSpLocks/>
            <a:stCxn id="54" idx="2"/>
          </p:cNvCxnSpPr>
          <p:nvPr/>
        </p:nvCxnSpPr>
        <p:spPr>
          <a:xfrm>
            <a:off x="1973856" y="3690164"/>
            <a:ext cx="4316" cy="788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FD6C08-A3C0-4CD0-B312-1B1200816CB4}"/>
              </a:ext>
            </a:extLst>
          </p:cNvPr>
          <p:cNvSpPr/>
          <p:nvPr/>
        </p:nvSpPr>
        <p:spPr>
          <a:xfrm>
            <a:off x="2454906" y="4095312"/>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AC753D48-5F9A-4B36-8CAC-DAF1CAD95FA7}"/>
              </a:ext>
            </a:extLst>
          </p:cNvPr>
          <p:cNvSpPr/>
          <p:nvPr/>
        </p:nvSpPr>
        <p:spPr>
          <a:xfrm>
            <a:off x="2605303" y="4248741"/>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Arrow Connector 81">
            <a:extLst>
              <a:ext uri="{FF2B5EF4-FFF2-40B4-BE49-F238E27FC236}">
                <a16:creationId xmlns:a16="http://schemas.microsoft.com/office/drawing/2014/main" id="{443FE418-9E54-49A2-A874-BCC3D868FC20}"/>
              </a:ext>
            </a:extLst>
          </p:cNvPr>
          <p:cNvCxnSpPr>
            <a:cxnSpLocks/>
            <a:stCxn id="8" idx="6"/>
            <a:endCxn id="80" idx="1"/>
          </p:cNvCxnSpPr>
          <p:nvPr/>
        </p:nvCxnSpPr>
        <p:spPr>
          <a:xfrm flipV="1">
            <a:off x="2209760" y="4705941"/>
            <a:ext cx="39554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F20521-C3D4-4AAB-AAFB-32738BDFB629}"/>
              </a:ext>
            </a:extLst>
          </p:cNvPr>
          <p:cNvCxnSpPr/>
          <p:nvPr/>
        </p:nvCxnSpPr>
        <p:spPr>
          <a:xfrm flipH="1">
            <a:off x="3711719" y="4465603"/>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77E36F-133A-4E90-A08B-96CA67D3B717}"/>
              </a:ext>
            </a:extLst>
          </p:cNvPr>
          <p:cNvCxnSpPr>
            <a:cxnSpLocks/>
          </p:cNvCxnSpPr>
          <p:nvPr/>
        </p:nvCxnSpPr>
        <p:spPr>
          <a:xfrm flipH="1">
            <a:off x="3369306" y="4085787"/>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BBA7F8A-F65A-4BE2-92A4-21E6B68551DB}"/>
              </a:ext>
            </a:extLst>
          </p:cNvPr>
          <p:cNvCxnSpPr>
            <a:cxnSpLocks/>
          </p:cNvCxnSpPr>
          <p:nvPr/>
        </p:nvCxnSpPr>
        <p:spPr>
          <a:xfrm>
            <a:off x="3988163" y="4073610"/>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7E27B6-A142-4DD1-816A-295205F6D518}"/>
              </a:ext>
            </a:extLst>
          </p:cNvPr>
          <p:cNvSpPr/>
          <p:nvPr/>
        </p:nvSpPr>
        <p:spPr>
          <a:xfrm>
            <a:off x="3632926" y="4170140"/>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images</a:t>
            </a:r>
          </a:p>
        </p:txBody>
      </p:sp>
      <p:sp>
        <p:nvSpPr>
          <p:cNvPr id="8" name="Flowchart: Connector 7">
            <a:extLst>
              <a:ext uri="{FF2B5EF4-FFF2-40B4-BE49-F238E27FC236}">
                <a16:creationId xmlns:a16="http://schemas.microsoft.com/office/drawing/2014/main" id="{B5C00E59-A000-429D-B7D3-7AB56AB46B85}"/>
              </a:ext>
            </a:extLst>
          </p:cNvPr>
          <p:cNvSpPr/>
          <p:nvPr/>
        </p:nvSpPr>
        <p:spPr>
          <a:xfrm>
            <a:off x="1752560" y="4478658"/>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37" name="Rectangle 36">
            <a:extLst>
              <a:ext uri="{FF2B5EF4-FFF2-40B4-BE49-F238E27FC236}">
                <a16:creationId xmlns:a16="http://schemas.microsoft.com/office/drawing/2014/main" id="{6F407862-C4B7-4A33-BB31-3E72E2F98AFC}"/>
              </a:ext>
            </a:extLst>
          </p:cNvPr>
          <p:cNvSpPr/>
          <p:nvPr/>
        </p:nvSpPr>
        <p:spPr>
          <a:xfrm>
            <a:off x="4040579" y="2812607"/>
            <a:ext cx="457200" cy="457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CFE060A-484C-4E92-93C4-F628340E8378}"/>
              </a:ext>
            </a:extLst>
          </p:cNvPr>
          <p:cNvCxnSpPr>
            <a:cxnSpLocks/>
            <a:stCxn id="80" idx="3"/>
            <a:endCxn id="83" idx="2"/>
          </p:cNvCxnSpPr>
          <p:nvPr/>
        </p:nvCxnSpPr>
        <p:spPr>
          <a:xfrm>
            <a:off x="3519703" y="4705941"/>
            <a:ext cx="921319" cy="45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808EBF-395D-436F-99E4-8EFC32E5FFED}"/>
              </a:ext>
            </a:extLst>
          </p:cNvPr>
          <p:cNvCxnSpPr/>
          <p:nvPr/>
        </p:nvCxnSpPr>
        <p:spPr>
          <a:xfrm flipH="1">
            <a:off x="3486894" y="3269806"/>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04BB57-FF02-43FA-A83C-4E653D4E4C60}"/>
              </a:ext>
            </a:extLst>
          </p:cNvPr>
          <p:cNvCxnSpPr>
            <a:cxnSpLocks/>
          </p:cNvCxnSpPr>
          <p:nvPr/>
        </p:nvCxnSpPr>
        <p:spPr>
          <a:xfrm flipH="1">
            <a:off x="3486894" y="3689569"/>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DC195-4793-421C-A605-B4955BDC38EE}"/>
              </a:ext>
            </a:extLst>
          </p:cNvPr>
          <p:cNvCxnSpPr/>
          <p:nvPr/>
        </p:nvCxnSpPr>
        <p:spPr>
          <a:xfrm>
            <a:off x="3772644" y="3269806"/>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665E69-E9DB-4B06-90F5-EFDAC760BD7C}"/>
              </a:ext>
            </a:extLst>
          </p:cNvPr>
          <p:cNvSpPr/>
          <p:nvPr/>
        </p:nvSpPr>
        <p:spPr>
          <a:xfrm>
            <a:off x="3417407" y="3366336"/>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kernels</a:t>
            </a:r>
          </a:p>
        </p:txBody>
      </p:sp>
      <p:cxnSp>
        <p:nvCxnSpPr>
          <p:cNvPr id="43" name="Straight Connector 42">
            <a:extLst>
              <a:ext uri="{FF2B5EF4-FFF2-40B4-BE49-F238E27FC236}">
                <a16:creationId xmlns:a16="http://schemas.microsoft.com/office/drawing/2014/main" id="{3CCFBC23-5CCF-451C-A1F9-76DFAC6FC3BF}"/>
              </a:ext>
            </a:extLst>
          </p:cNvPr>
          <p:cNvCxnSpPr/>
          <p:nvPr/>
        </p:nvCxnSpPr>
        <p:spPr>
          <a:xfrm flipH="1">
            <a:off x="4917336" y="321072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DA17FB-46F1-4DEE-8B94-5A642B3328E7}"/>
              </a:ext>
            </a:extLst>
          </p:cNvPr>
          <p:cNvCxnSpPr/>
          <p:nvPr/>
        </p:nvCxnSpPr>
        <p:spPr>
          <a:xfrm flipH="1">
            <a:off x="4917336"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503D8F-44E2-4525-9615-484162E49FAB}"/>
              </a:ext>
            </a:extLst>
          </p:cNvPr>
          <p:cNvCxnSpPr>
            <a:cxnSpLocks/>
          </p:cNvCxnSpPr>
          <p:nvPr/>
        </p:nvCxnSpPr>
        <p:spPr>
          <a:xfrm>
            <a:off x="5196373" y="3229687"/>
            <a:ext cx="0" cy="4604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9EF548C-0DD6-4CFD-9CE2-675A70EE104C}"/>
              </a:ext>
            </a:extLst>
          </p:cNvPr>
          <p:cNvSpPr/>
          <p:nvPr/>
        </p:nvSpPr>
        <p:spPr>
          <a:xfrm>
            <a:off x="4917320" y="3327112"/>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row</a:t>
            </a:r>
          </a:p>
        </p:txBody>
      </p:sp>
      <p:cxnSp>
        <p:nvCxnSpPr>
          <p:cNvPr id="47" name="Straight Connector 46">
            <a:extLst>
              <a:ext uri="{FF2B5EF4-FFF2-40B4-BE49-F238E27FC236}">
                <a16:creationId xmlns:a16="http://schemas.microsoft.com/office/drawing/2014/main" id="{49655E7F-5643-495A-B369-EDDB06E241C5}"/>
              </a:ext>
            </a:extLst>
          </p:cNvPr>
          <p:cNvCxnSpPr>
            <a:cxnSpLocks/>
          </p:cNvCxnSpPr>
          <p:nvPr/>
        </p:nvCxnSpPr>
        <p:spPr>
          <a:xfrm>
            <a:off x="4497779" y="223794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F144B-3940-4B40-AB8C-9CA7124960C4}"/>
              </a:ext>
            </a:extLst>
          </p:cNvPr>
          <p:cNvCxnSpPr>
            <a:cxnSpLocks/>
          </p:cNvCxnSpPr>
          <p:nvPr/>
        </p:nvCxnSpPr>
        <p:spPr>
          <a:xfrm>
            <a:off x="4034628" y="2247464"/>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A0F72E-A8A2-4905-B34D-6A4DEAEB1561}"/>
              </a:ext>
            </a:extLst>
          </p:cNvPr>
          <p:cNvCxnSpPr>
            <a:cxnSpLocks/>
          </p:cNvCxnSpPr>
          <p:nvPr/>
        </p:nvCxnSpPr>
        <p:spPr>
          <a:xfrm>
            <a:off x="4034628" y="2479041"/>
            <a:ext cx="457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40CC41D-12C1-4468-9FC9-5C403907756F}"/>
              </a:ext>
            </a:extLst>
          </p:cNvPr>
          <p:cNvSpPr/>
          <p:nvPr/>
        </p:nvSpPr>
        <p:spPr>
          <a:xfrm>
            <a:off x="4541809" y="2369835"/>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column</a:t>
            </a:r>
          </a:p>
        </p:txBody>
      </p:sp>
      <p:cxnSp>
        <p:nvCxnSpPr>
          <p:cNvPr id="51" name="Straight Arrow Connector 50">
            <a:extLst>
              <a:ext uri="{FF2B5EF4-FFF2-40B4-BE49-F238E27FC236}">
                <a16:creationId xmlns:a16="http://schemas.microsoft.com/office/drawing/2014/main" id="{DD9DF559-8EA9-4C40-96AF-FA4FE08F8138}"/>
              </a:ext>
            </a:extLst>
          </p:cNvPr>
          <p:cNvCxnSpPr>
            <a:cxnSpLocks/>
            <a:stCxn id="78" idx="2"/>
          </p:cNvCxnSpPr>
          <p:nvPr/>
        </p:nvCxnSpPr>
        <p:spPr>
          <a:xfrm>
            <a:off x="4661586" y="3690164"/>
            <a:ext cx="5048" cy="7917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BA8F8F6-02C7-4348-BF5B-109BFDD960D0}"/>
              </a:ext>
            </a:extLst>
          </p:cNvPr>
          <p:cNvSpPr/>
          <p:nvPr/>
        </p:nvSpPr>
        <p:spPr>
          <a:xfrm>
            <a:off x="5186584" y="4087896"/>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32x32</a:t>
            </a:r>
          </a:p>
        </p:txBody>
      </p:sp>
      <p:sp>
        <p:nvSpPr>
          <p:cNvPr id="59" name="Rectangle 58">
            <a:extLst>
              <a:ext uri="{FF2B5EF4-FFF2-40B4-BE49-F238E27FC236}">
                <a16:creationId xmlns:a16="http://schemas.microsoft.com/office/drawing/2014/main" id="{0AE58CA8-2EC5-4832-BB68-2D68A5666EAF}"/>
              </a:ext>
            </a:extLst>
          </p:cNvPr>
          <p:cNvSpPr/>
          <p:nvPr/>
        </p:nvSpPr>
        <p:spPr>
          <a:xfrm>
            <a:off x="5361395" y="4255463"/>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6" name="Straight Arrow Connector 65">
            <a:extLst>
              <a:ext uri="{FF2B5EF4-FFF2-40B4-BE49-F238E27FC236}">
                <a16:creationId xmlns:a16="http://schemas.microsoft.com/office/drawing/2014/main" id="{74DA6660-483A-4FB2-81C7-70B44D3E95DE}"/>
              </a:ext>
            </a:extLst>
          </p:cNvPr>
          <p:cNvCxnSpPr>
            <a:cxnSpLocks/>
            <a:stCxn id="83" idx="6"/>
            <a:endCxn id="59" idx="1"/>
          </p:cNvCxnSpPr>
          <p:nvPr/>
        </p:nvCxnSpPr>
        <p:spPr>
          <a:xfrm>
            <a:off x="4898222" y="4710535"/>
            <a:ext cx="463173" cy="2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3033D4-B520-48E9-AED0-88CC78B8B071}"/>
              </a:ext>
            </a:extLst>
          </p:cNvPr>
          <p:cNvCxnSpPr/>
          <p:nvPr/>
        </p:nvCxnSpPr>
        <p:spPr>
          <a:xfrm flipH="1">
            <a:off x="6443397" y="445818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11A02-B7BC-46D1-9EA1-35B4FA3BB75B}"/>
              </a:ext>
            </a:extLst>
          </p:cNvPr>
          <p:cNvCxnSpPr>
            <a:cxnSpLocks/>
          </p:cNvCxnSpPr>
          <p:nvPr/>
        </p:nvCxnSpPr>
        <p:spPr>
          <a:xfrm flipH="1">
            <a:off x="6100984" y="4078371"/>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8ACA77-180C-4CD2-A953-F9A1BF226794}"/>
              </a:ext>
            </a:extLst>
          </p:cNvPr>
          <p:cNvCxnSpPr>
            <a:cxnSpLocks/>
          </p:cNvCxnSpPr>
          <p:nvPr/>
        </p:nvCxnSpPr>
        <p:spPr>
          <a:xfrm>
            <a:off x="6719841" y="4066194"/>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A7D6A2C-7371-43A6-A732-0DEDCAF2C531}"/>
              </a:ext>
            </a:extLst>
          </p:cNvPr>
          <p:cNvSpPr/>
          <p:nvPr/>
        </p:nvSpPr>
        <p:spPr>
          <a:xfrm>
            <a:off x="6364604" y="4162724"/>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images</a:t>
            </a:r>
          </a:p>
        </p:txBody>
      </p:sp>
      <p:sp>
        <p:nvSpPr>
          <p:cNvPr id="77" name="Rectangle 76">
            <a:extLst>
              <a:ext uri="{FF2B5EF4-FFF2-40B4-BE49-F238E27FC236}">
                <a16:creationId xmlns:a16="http://schemas.microsoft.com/office/drawing/2014/main" id="{0F3B30B0-3CCC-4559-A249-DC06B1562AE0}"/>
              </a:ext>
            </a:extLst>
          </p:cNvPr>
          <p:cNvSpPr/>
          <p:nvPr/>
        </p:nvSpPr>
        <p:spPr>
          <a:xfrm>
            <a:off x="4221067" y="3022938"/>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F2B4295-DA19-4F57-A59F-49A0742F67EA}"/>
              </a:ext>
            </a:extLst>
          </p:cNvPr>
          <p:cNvSpPr/>
          <p:nvPr/>
        </p:nvSpPr>
        <p:spPr>
          <a:xfrm>
            <a:off x="4432986" y="3232964"/>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F7482E9-5A83-4CFF-B93F-D5014C75A3FE}"/>
              </a:ext>
            </a:extLst>
          </p:cNvPr>
          <p:cNvSpPr/>
          <p:nvPr/>
        </p:nvSpPr>
        <p:spPr>
          <a:xfrm>
            <a:off x="4441022" y="4481935"/>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81" name="Rectangle 80">
            <a:extLst>
              <a:ext uri="{FF2B5EF4-FFF2-40B4-BE49-F238E27FC236}">
                <a16:creationId xmlns:a16="http://schemas.microsoft.com/office/drawing/2014/main" id="{AE27D4C9-2C9F-4128-A75C-223841E09733}"/>
              </a:ext>
            </a:extLst>
          </p:cNvPr>
          <p:cNvSpPr/>
          <p:nvPr/>
        </p:nvSpPr>
        <p:spPr>
          <a:xfrm>
            <a:off x="2791695" y="4432668"/>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Feature maps of most important aspects needed to produce a better-quality image.</a:t>
            </a:r>
            <a:endParaRPr lang="en-US" sz="800" dirty="0">
              <a:solidFill>
                <a:schemeClr val="tx1"/>
              </a:solidFill>
            </a:endParaRPr>
          </a:p>
        </p:txBody>
      </p:sp>
      <p:cxnSp>
        <p:nvCxnSpPr>
          <p:cNvPr id="97" name="Straight Arrow Connector 96">
            <a:extLst>
              <a:ext uri="{FF2B5EF4-FFF2-40B4-BE49-F238E27FC236}">
                <a16:creationId xmlns:a16="http://schemas.microsoft.com/office/drawing/2014/main" id="{8059D0FC-224B-45D0-A302-80540BBBF30B}"/>
              </a:ext>
            </a:extLst>
          </p:cNvPr>
          <p:cNvCxnSpPr>
            <a:cxnSpLocks/>
            <a:stCxn id="59" idx="3"/>
            <a:endCxn id="114" idx="2"/>
          </p:cNvCxnSpPr>
          <p:nvPr/>
        </p:nvCxnSpPr>
        <p:spPr>
          <a:xfrm flipV="1">
            <a:off x="6275795" y="4702409"/>
            <a:ext cx="863707" cy="102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1E6C424-0151-47F2-B3EB-F0AEE8442A10}"/>
              </a:ext>
            </a:extLst>
          </p:cNvPr>
          <p:cNvSpPr/>
          <p:nvPr/>
        </p:nvSpPr>
        <p:spPr>
          <a:xfrm>
            <a:off x="6273152" y="3511410"/>
            <a:ext cx="570563" cy="151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kernel</a:t>
            </a:r>
          </a:p>
        </p:txBody>
      </p:sp>
      <p:cxnSp>
        <p:nvCxnSpPr>
          <p:cNvPr id="102" name="Straight Connector 101">
            <a:extLst>
              <a:ext uri="{FF2B5EF4-FFF2-40B4-BE49-F238E27FC236}">
                <a16:creationId xmlns:a16="http://schemas.microsoft.com/office/drawing/2014/main" id="{025BB8FB-EA18-488A-A40D-BD7C1A13415C}"/>
              </a:ext>
            </a:extLst>
          </p:cNvPr>
          <p:cNvCxnSpPr/>
          <p:nvPr/>
        </p:nvCxnSpPr>
        <p:spPr>
          <a:xfrm flipH="1">
            <a:off x="7862043" y="269966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48AB0E-AEF9-4F9E-A122-43DB29A58E9F}"/>
              </a:ext>
            </a:extLst>
          </p:cNvPr>
          <p:cNvCxnSpPr/>
          <p:nvPr/>
        </p:nvCxnSpPr>
        <p:spPr>
          <a:xfrm flipH="1">
            <a:off x="7862043" y="369484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7036C35-444E-4469-9CAD-1CB41C1C7FF1}"/>
              </a:ext>
            </a:extLst>
          </p:cNvPr>
          <p:cNvCxnSpPr>
            <a:cxnSpLocks/>
          </p:cNvCxnSpPr>
          <p:nvPr/>
        </p:nvCxnSpPr>
        <p:spPr>
          <a:xfrm>
            <a:off x="8141080" y="2699667"/>
            <a:ext cx="0" cy="995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800457C-68B2-41AC-87FA-466C18FC1F38}"/>
              </a:ext>
            </a:extLst>
          </p:cNvPr>
          <p:cNvSpPr/>
          <p:nvPr/>
        </p:nvSpPr>
        <p:spPr>
          <a:xfrm>
            <a:off x="7921094" y="3067584"/>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rows</a:t>
            </a:r>
          </a:p>
        </p:txBody>
      </p:sp>
      <p:cxnSp>
        <p:nvCxnSpPr>
          <p:cNvPr id="106" name="Straight Connector 105">
            <a:extLst>
              <a:ext uri="{FF2B5EF4-FFF2-40B4-BE49-F238E27FC236}">
                <a16:creationId xmlns:a16="http://schemas.microsoft.com/office/drawing/2014/main" id="{6A88E673-903E-4CD6-B8ED-46153C663A4B}"/>
              </a:ext>
            </a:extLst>
          </p:cNvPr>
          <p:cNvCxnSpPr>
            <a:cxnSpLocks/>
          </p:cNvCxnSpPr>
          <p:nvPr/>
        </p:nvCxnSpPr>
        <p:spPr>
          <a:xfrm>
            <a:off x="7852372" y="213265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27A667-DB72-4D45-B52E-366651F3AF31}"/>
              </a:ext>
            </a:extLst>
          </p:cNvPr>
          <p:cNvCxnSpPr>
            <a:cxnSpLocks/>
          </p:cNvCxnSpPr>
          <p:nvPr/>
        </p:nvCxnSpPr>
        <p:spPr>
          <a:xfrm>
            <a:off x="6861087" y="2132653"/>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CCD75C-E2CD-47E3-8C9D-FEE7AE600850}"/>
              </a:ext>
            </a:extLst>
          </p:cNvPr>
          <p:cNvCxnSpPr>
            <a:cxnSpLocks/>
          </p:cNvCxnSpPr>
          <p:nvPr/>
        </p:nvCxnSpPr>
        <p:spPr>
          <a:xfrm>
            <a:off x="6870132" y="2385983"/>
            <a:ext cx="9822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3EB19C8-FBDB-430C-9ED8-E5BD19D54BFF}"/>
              </a:ext>
            </a:extLst>
          </p:cNvPr>
          <p:cNvSpPr/>
          <p:nvPr/>
        </p:nvSpPr>
        <p:spPr>
          <a:xfrm>
            <a:off x="7046233" y="2186706"/>
            <a:ext cx="625233" cy="36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columns</a:t>
            </a:r>
          </a:p>
        </p:txBody>
      </p:sp>
      <p:cxnSp>
        <p:nvCxnSpPr>
          <p:cNvPr id="110" name="Straight Arrow Connector 109">
            <a:extLst>
              <a:ext uri="{FF2B5EF4-FFF2-40B4-BE49-F238E27FC236}">
                <a16:creationId xmlns:a16="http://schemas.microsoft.com/office/drawing/2014/main" id="{4017695F-8259-4005-BFCC-9AF20BAC8FE9}"/>
              </a:ext>
            </a:extLst>
          </p:cNvPr>
          <p:cNvCxnSpPr>
            <a:cxnSpLocks/>
            <a:stCxn id="113" idx="2"/>
          </p:cNvCxnSpPr>
          <p:nvPr/>
        </p:nvCxnSpPr>
        <p:spPr>
          <a:xfrm>
            <a:off x="7362085" y="3680741"/>
            <a:ext cx="3029" cy="7930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82C9CCC-3F24-4E28-973A-1A980F87CB12}"/>
              </a:ext>
            </a:extLst>
          </p:cNvPr>
          <p:cNvCxnSpPr>
            <a:cxnSpLocks/>
            <a:stCxn id="114" idx="6"/>
            <a:endCxn id="122" idx="1"/>
          </p:cNvCxnSpPr>
          <p:nvPr/>
        </p:nvCxnSpPr>
        <p:spPr>
          <a:xfrm>
            <a:off x="7596702" y="4702409"/>
            <a:ext cx="304524" cy="812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3" name="Table 8">
            <a:extLst>
              <a:ext uri="{FF2B5EF4-FFF2-40B4-BE49-F238E27FC236}">
                <a16:creationId xmlns:a16="http://schemas.microsoft.com/office/drawing/2014/main" id="{CD2034E7-05E0-48B7-902E-2CADE88FE9E6}"/>
              </a:ext>
            </a:extLst>
          </p:cNvPr>
          <p:cNvGraphicFramePr>
            <a:graphicFrameLocks noGrp="1"/>
          </p:cNvGraphicFramePr>
          <p:nvPr/>
        </p:nvGraphicFramePr>
        <p:xfrm>
          <a:off x="6870965" y="269014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extLst>
                  <a:ext uri="{0D108BD9-81ED-4DB2-BD59-A6C34878D82A}">
                    <a16:rowId xmlns:a16="http://schemas.microsoft.com/office/drawing/2014/main" val="2015134682"/>
                  </a:ext>
                </a:extLst>
              </a:tr>
            </a:tbl>
          </a:graphicData>
        </a:graphic>
      </p:graphicFrame>
      <p:sp>
        <p:nvSpPr>
          <p:cNvPr id="114" name="Flowchart: Connector 113">
            <a:extLst>
              <a:ext uri="{FF2B5EF4-FFF2-40B4-BE49-F238E27FC236}">
                <a16:creationId xmlns:a16="http://schemas.microsoft.com/office/drawing/2014/main" id="{8424F677-D72C-421D-9D5D-34D8B510F63B}"/>
              </a:ext>
            </a:extLst>
          </p:cNvPr>
          <p:cNvSpPr/>
          <p:nvPr/>
        </p:nvSpPr>
        <p:spPr>
          <a:xfrm>
            <a:off x="7139502" y="4473809"/>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pic>
        <p:nvPicPr>
          <p:cNvPr id="122" name="Picture 121">
            <a:extLst>
              <a:ext uri="{FF2B5EF4-FFF2-40B4-BE49-F238E27FC236}">
                <a16:creationId xmlns:a16="http://schemas.microsoft.com/office/drawing/2014/main" id="{377DED14-414A-4C02-A79F-D20E406C80CA}"/>
              </a:ext>
            </a:extLst>
          </p:cNvPr>
          <p:cNvPicPr>
            <a:picLocks noChangeAspect="1"/>
          </p:cNvPicPr>
          <p:nvPr/>
        </p:nvPicPr>
        <p:blipFill>
          <a:blip r:embed="rId3"/>
          <a:stretch>
            <a:fillRect/>
          </a:stretch>
        </p:blipFill>
        <p:spPr>
          <a:xfrm>
            <a:off x="7901226" y="4233843"/>
            <a:ext cx="953383" cy="953383"/>
          </a:xfrm>
          <a:prstGeom prst="rect">
            <a:avLst/>
          </a:prstGeom>
        </p:spPr>
      </p:pic>
      <p:sp>
        <p:nvSpPr>
          <p:cNvPr id="123" name="Right Bracket 122">
            <a:extLst>
              <a:ext uri="{FF2B5EF4-FFF2-40B4-BE49-F238E27FC236}">
                <a16:creationId xmlns:a16="http://schemas.microsoft.com/office/drawing/2014/main" id="{16E28669-8463-4058-B802-B444D7036D77}"/>
              </a:ext>
            </a:extLst>
          </p:cNvPr>
          <p:cNvSpPr/>
          <p:nvPr/>
        </p:nvSpPr>
        <p:spPr>
          <a:xfrm rot="5400000">
            <a:off x="1929572" y="4331027"/>
            <a:ext cx="140288" cy="22849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ight Bracket 123">
            <a:extLst>
              <a:ext uri="{FF2B5EF4-FFF2-40B4-BE49-F238E27FC236}">
                <a16:creationId xmlns:a16="http://schemas.microsoft.com/office/drawing/2014/main" id="{C0542F3D-EE0A-4E0C-9B7C-911C55546E4A}"/>
              </a:ext>
            </a:extLst>
          </p:cNvPr>
          <p:cNvSpPr/>
          <p:nvPr/>
        </p:nvSpPr>
        <p:spPr>
          <a:xfrm rot="5400000">
            <a:off x="4555258" y="4084435"/>
            <a:ext cx="127646" cy="27654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Right Bracket 124">
            <a:extLst>
              <a:ext uri="{FF2B5EF4-FFF2-40B4-BE49-F238E27FC236}">
                <a16:creationId xmlns:a16="http://schemas.microsoft.com/office/drawing/2014/main" id="{117E0B06-5018-46D4-BFC4-27291435DF6E}"/>
              </a:ext>
            </a:extLst>
          </p:cNvPr>
          <p:cNvSpPr/>
          <p:nvPr/>
        </p:nvSpPr>
        <p:spPr>
          <a:xfrm rot="5400000">
            <a:off x="7199093" y="4292652"/>
            <a:ext cx="133625" cy="23303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E492BC6E-946D-4C91-9C9B-A895F36754AA}"/>
              </a:ext>
            </a:extLst>
          </p:cNvPr>
          <p:cNvSpPr txBox="1"/>
          <p:nvPr/>
        </p:nvSpPr>
        <p:spPr>
          <a:xfrm>
            <a:off x="6103402" y="5532380"/>
            <a:ext cx="2330319" cy="307777"/>
          </a:xfrm>
          <a:prstGeom prst="rect">
            <a:avLst/>
          </a:prstGeom>
          <a:noFill/>
        </p:spPr>
        <p:txBody>
          <a:bodyPr wrap="square" rtlCol="0">
            <a:spAutoFit/>
          </a:bodyPr>
          <a:lstStyle/>
          <a:p>
            <a:pPr algn="ctr"/>
            <a:r>
              <a:rPr lang="en-US" sz="1400" dirty="0"/>
              <a:t>Reconstruction</a:t>
            </a:r>
          </a:p>
        </p:txBody>
      </p:sp>
      <p:sp>
        <p:nvSpPr>
          <p:cNvPr id="127" name="TextBox 126">
            <a:extLst>
              <a:ext uri="{FF2B5EF4-FFF2-40B4-BE49-F238E27FC236}">
                <a16:creationId xmlns:a16="http://schemas.microsoft.com/office/drawing/2014/main" id="{C97EA889-110B-4E5A-9BB0-9FC7E3E01D7E}"/>
              </a:ext>
            </a:extLst>
          </p:cNvPr>
          <p:cNvSpPr txBox="1"/>
          <p:nvPr/>
        </p:nvSpPr>
        <p:spPr>
          <a:xfrm>
            <a:off x="3277070" y="5538522"/>
            <a:ext cx="2769032" cy="307777"/>
          </a:xfrm>
          <a:prstGeom prst="rect">
            <a:avLst/>
          </a:prstGeom>
          <a:noFill/>
        </p:spPr>
        <p:txBody>
          <a:bodyPr wrap="square" rtlCol="0">
            <a:spAutoFit/>
          </a:bodyPr>
          <a:lstStyle/>
          <a:p>
            <a:pPr algn="ctr"/>
            <a:r>
              <a:rPr lang="en-US" sz="1400" dirty="0"/>
              <a:t>Non-Linear Mapping</a:t>
            </a:r>
          </a:p>
        </p:txBody>
      </p:sp>
      <p:sp>
        <p:nvSpPr>
          <p:cNvPr id="128" name="TextBox 127">
            <a:extLst>
              <a:ext uri="{FF2B5EF4-FFF2-40B4-BE49-F238E27FC236}">
                <a16:creationId xmlns:a16="http://schemas.microsoft.com/office/drawing/2014/main" id="{4C275C8E-50F4-4A02-8A55-AE4A12C03EE7}"/>
              </a:ext>
            </a:extLst>
          </p:cNvPr>
          <p:cNvSpPr txBox="1"/>
          <p:nvPr/>
        </p:nvSpPr>
        <p:spPr>
          <a:xfrm>
            <a:off x="857249" y="5543638"/>
            <a:ext cx="2284934" cy="523220"/>
          </a:xfrm>
          <a:prstGeom prst="rect">
            <a:avLst/>
          </a:prstGeom>
          <a:noFill/>
        </p:spPr>
        <p:txBody>
          <a:bodyPr wrap="square" rtlCol="0">
            <a:spAutoFit/>
          </a:bodyPr>
          <a:lstStyle/>
          <a:p>
            <a:pPr algn="ctr"/>
            <a:r>
              <a:rPr lang="en-US" sz="1400" dirty="0"/>
              <a:t>Patch Extraction and Representation</a:t>
            </a:r>
          </a:p>
        </p:txBody>
      </p:sp>
      <p:sp>
        <p:nvSpPr>
          <p:cNvPr id="90" name="Rectangle 89">
            <a:extLst>
              <a:ext uri="{FF2B5EF4-FFF2-40B4-BE49-F238E27FC236}">
                <a16:creationId xmlns:a16="http://schemas.microsoft.com/office/drawing/2014/main" id="{ED8BFBCC-EE9A-4E98-8FEA-2F7A240A6E2B}"/>
              </a:ext>
            </a:extLst>
          </p:cNvPr>
          <p:cNvSpPr/>
          <p:nvPr/>
        </p:nvSpPr>
        <p:spPr>
          <a:xfrm>
            <a:off x="7921094" y="4195670"/>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64x64</a:t>
            </a:r>
          </a:p>
        </p:txBody>
      </p:sp>
      <p:sp>
        <p:nvSpPr>
          <p:cNvPr id="61" name="Rectangle 60">
            <a:extLst>
              <a:ext uri="{FF2B5EF4-FFF2-40B4-BE49-F238E27FC236}">
                <a16:creationId xmlns:a16="http://schemas.microsoft.com/office/drawing/2014/main" id="{04F34CE6-BFD8-4B6C-9756-A56F7793507E}"/>
              </a:ext>
            </a:extLst>
          </p:cNvPr>
          <p:cNvSpPr/>
          <p:nvPr/>
        </p:nvSpPr>
        <p:spPr>
          <a:xfrm>
            <a:off x="5527312" y="4397138"/>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Feature maps with edge and details enhanced.</a:t>
            </a:r>
          </a:p>
        </p:txBody>
      </p:sp>
    </p:spTree>
    <p:extLst>
      <p:ext uri="{BB962C8B-B14F-4D97-AF65-F5344CB8AC3E}">
        <p14:creationId xmlns:p14="http://schemas.microsoft.com/office/powerpoint/2010/main" val="1339814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Training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8</a:t>
            </a:fld>
            <a:endParaRPr lang="en-US" dirty="0"/>
          </a:p>
        </p:txBody>
      </p:sp>
      <p:pic>
        <p:nvPicPr>
          <p:cNvPr id="8" name="Picture 7">
            <a:extLst>
              <a:ext uri="{FF2B5EF4-FFF2-40B4-BE49-F238E27FC236}">
                <a16:creationId xmlns:a16="http://schemas.microsoft.com/office/drawing/2014/main" id="{EF45E69B-0555-483C-B826-36C806CDD3CC}"/>
              </a:ext>
            </a:extLst>
          </p:cNvPr>
          <p:cNvPicPr>
            <a:picLocks noChangeAspect="1"/>
          </p:cNvPicPr>
          <p:nvPr/>
        </p:nvPicPr>
        <p:blipFill>
          <a:blip r:embed="rId2"/>
          <a:srcRect/>
          <a:stretch/>
        </p:blipFill>
        <p:spPr>
          <a:xfrm>
            <a:off x="117044" y="1457593"/>
            <a:ext cx="4870585" cy="4870585"/>
          </a:xfrm>
          <a:prstGeom prst="rect">
            <a:avLst/>
          </a:prstGeom>
        </p:spPr>
      </p:pic>
      <p:sp>
        <p:nvSpPr>
          <p:cNvPr id="9" name="TextBox 8">
            <a:extLst>
              <a:ext uri="{FF2B5EF4-FFF2-40B4-BE49-F238E27FC236}">
                <a16:creationId xmlns:a16="http://schemas.microsoft.com/office/drawing/2014/main" id="{6FEFD31D-F162-4936-9723-BA006B73816D}"/>
              </a:ext>
            </a:extLst>
          </p:cNvPr>
          <p:cNvSpPr txBox="1"/>
          <p:nvPr/>
        </p:nvSpPr>
        <p:spPr>
          <a:xfrm>
            <a:off x="577124" y="1425927"/>
            <a:ext cx="7913733"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As the model is trained, the image quality (PSNR) improves.</a:t>
            </a:r>
          </a:p>
        </p:txBody>
      </p:sp>
      <p:pic>
        <p:nvPicPr>
          <p:cNvPr id="11" name="Picture 10">
            <a:extLst>
              <a:ext uri="{FF2B5EF4-FFF2-40B4-BE49-F238E27FC236}">
                <a16:creationId xmlns:a16="http://schemas.microsoft.com/office/drawing/2014/main" id="{FE5AF233-D329-4BAB-AF11-146202404BEF}"/>
              </a:ext>
            </a:extLst>
          </p:cNvPr>
          <p:cNvPicPr>
            <a:picLocks noChangeAspect="1"/>
          </p:cNvPicPr>
          <p:nvPr/>
        </p:nvPicPr>
        <p:blipFill>
          <a:blip r:embed="rId3"/>
          <a:srcRect/>
          <a:stretch/>
        </p:blipFill>
        <p:spPr>
          <a:xfrm>
            <a:off x="4987629" y="2027013"/>
            <a:ext cx="3731747" cy="3731747"/>
          </a:xfrm>
          <a:prstGeom prst="rect">
            <a:avLst/>
          </a:prstGeom>
        </p:spPr>
      </p:pic>
    </p:spTree>
    <p:extLst>
      <p:ext uri="{BB962C8B-B14F-4D97-AF65-F5344CB8AC3E}">
        <p14:creationId xmlns:p14="http://schemas.microsoft.com/office/powerpoint/2010/main" val="3932724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Test</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4/16/2021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9</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Performing magnification via super resolution produced a better image quality (i.e., PSNR=20.5) than bicubic interpolation alone.</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2078601" y="1972867"/>
            <a:ext cx="4870585" cy="4870585"/>
          </a:xfrm>
          <a:prstGeom prst="rect">
            <a:avLst/>
          </a:prstGeom>
        </p:spPr>
      </p:pic>
    </p:spTree>
    <p:extLst>
      <p:ext uri="{BB962C8B-B14F-4D97-AF65-F5344CB8AC3E}">
        <p14:creationId xmlns:p14="http://schemas.microsoft.com/office/powerpoint/2010/main" val="300436893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schemas.microsoft.com/office/2006/documentManagement/types"/>
    <ds:schemaRef ds:uri="71af3243-3dd4-4a8d-8c0d-dd76da1f02a5"/>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Dividend</Template>
  <TotalTime>660</TotalTime>
  <Words>600</Words>
  <Application>Microsoft Office PowerPoint</Application>
  <PresentationFormat>On-screen Show (4:3)</PresentationFormat>
  <Paragraphs>106</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Gill Sans MT</vt:lpstr>
      <vt:lpstr>Wingdings 2</vt:lpstr>
      <vt:lpstr>Dividend</vt:lpstr>
      <vt:lpstr>PowerPoint Presentation</vt:lpstr>
      <vt:lpstr>Description</vt:lpstr>
      <vt:lpstr>Goal</vt:lpstr>
      <vt:lpstr>Architecture</vt:lpstr>
      <vt:lpstr>Convolutional Layer</vt:lpstr>
      <vt:lpstr>Parameters</vt:lpstr>
      <vt:lpstr>Model layers</vt:lpstr>
      <vt:lpstr>Training</vt:lpstr>
      <vt:lpstr>Test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rhemphill2019@fit.edu</dc:creator>
  <cp:lastModifiedBy>rhemphill2019@fit.edu</cp:lastModifiedBy>
  <cp:revision>24</cp:revision>
  <dcterms:created xsi:type="dcterms:W3CDTF">2021-03-21T13:49:59Z</dcterms:created>
  <dcterms:modified xsi:type="dcterms:W3CDTF">2021-04-17T03:20:55Z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